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ist" panose="020B0604020202020204" charset="0"/>
      <p:regular r:id="rId13"/>
      <p:bold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ya gibalo" userId="c4b0c11520f1f2b8" providerId="LiveId" clId="{9889D80F-61BE-487C-8C35-50D5E33CD816}"/>
    <pc:docChg chg="undo custSel modSld">
      <pc:chgData name="ilya gibalo" userId="c4b0c11520f1f2b8" providerId="LiveId" clId="{9889D80F-61BE-487C-8C35-50D5E33CD816}" dt="2026-01-15T07:52:37.499" v="96" actId="1076"/>
      <pc:docMkLst>
        <pc:docMk/>
      </pc:docMkLst>
      <pc:sldChg chg="delSp modSp mod">
        <pc:chgData name="ilya gibalo" userId="c4b0c11520f1f2b8" providerId="LiveId" clId="{9889D80F-61BE-487C-8C35-50D5E33CD816}" dt="2026-01-15T07:52:25.867" v="95" actId="478"/>
        <pc:sldMkLst>
          <pc:docMk/>
          <pc:sldMk cId="0" sldId="256"/>
        </pc:sldMkLst>
        <pc:spChg chg="del mod">
          <ac:chgData name="ilya gibalo" userId="c4b0c11520f1f2b8" providerId="LiveId" clId="{9889D80F-61BE-487C-8C35-50D5E33CD816}" dt="2026-01-15T07:52:25.867" v="95" actId="478"/>
          <ac:spMkLst>
            <pc:docMk/>
            <pc:sldMk cId="0" sldId="256"/>
            <ac:spMk id="59" creationId="{00000000-0000-0000-0000-000000000000}"/>
          </ac:spMkLst>
        </pc:spChg>
      </pc:sldChg>
      <pc:sldChg chg="modSp mod">
        <pc:chgData name="ilya gibalo" userId="c4b0c11520f1f2b8" providerId="LiveId" clId="{9889D80F-61BE-487C-8C35-50D5E33CD816}" dt="2026-01-15T07:52:14.215" v="93" actId="1076"/>
        <pc:sldMkLst>
          <pc:docMk/>
          <pc:sldMk cId="0" sldId="257"/>
        </pc:sldMkLst>
        <pc:spChg chg="mod">
          <ac:chgData name="ilya gibalo" userId="c4b0c11520f1f2b8" providerId="LiveId" clId="{9889D80F-61BE-487C-8C35-50D5E33CD816}" dt="2026-01-15T07:52:14.215" v="93" actId="1076"/>
          <ac:spMkLst>
            <pc:docMk/>
            <pc:sldMk cId="0" sldId="257"/>
            <ac:spMk id="71" creationId="{00000000-0000-0000-0000-000000000000}"/>
          </ac:spMkLst>
        </pc:spChg>
      </pc:sldChg>
      <pc:sldChg chg="modSp mod">
        <pc:chgData name="ilya gibalo" userId="c4b0c11520f1f2b8" providerId="LiveId" clId="{9889D80F-61BE-487C-8C35-50D5E33CD816}" dt="2026-01-15T07:52:09.125" v="92" actId="1076"/>
        <pc:sldMkLst>
          <pc:docMk/>
          <pc:sldMk cId="0" sldId="258"/>
        </pc:sldMkLst>
        <pc:spChg chg="mod">
          <ac:chgData name="ilya gibalo" userId="c4b0c11520f1f2b8" providerId="LiveId" clId="{9889D80F-61BE-487C-8C35-50D5E33CD816}" dt="2026-01-15T07:52:06.450" v="91" actId="1076"/>
          <ac:spMkLst>
            <pc:docMk/>
            <pc:sldMk cId="0" sldId="258"/>
            <ac:spMk id="83" creationId="{00000000-0000-0000-0000-000000000000}"/>
          </ac:spMkLst>
        </pc:spChg>
        <pc:spChg chg="mod">
          <ac:chgData name="ilya gibalo" userId="c4b0c11520f1f2b8" providerId="LiveId" clId="{9889D80F-61BE-487C-8C35-50D5E33CD816}" dt="2026-01-15T07:52:09.125" v="92" actId="1076"/>
          <ac:spMkLst>
            <pc:docMk/>
            <pc:sldMk cId="0" sldId="258"/>
            <ac:spMk id="87" creationId="{00000000-0000-0000-0000-000000000000}"/>
          </ac:spMkLst>
        </pc:spChg>
      </pc:sldChg>
      <pc:sldChg chg="modSp mod">
        <pc:chgData name="ilya gibalo" userId="c4b0c11520f1f2b8" providerId="LiveId" clId="{9889D80F-61BE-487C-8C35-50D5E33CD816}" dt="2026-01-15T07:52:01.443" v="90" actId="14100"/>
        <pc:sldMkLst>
          <pc:docMk/>
          <pc:sldMk cId="0" sldId="259"/>
        </pc:sldMkLst>
        <pc:spChg chg="mod">
          <ac:chgData name="ilya gibalo" userId="c4b0c11520f1f2b8" providerId="LiveId" clId="{9889D80F-61BE-487C-8C35-50D5E33CD816}" dt="2026-01-15T07:51:54.181" v="88" actId="1076"/>
          <ac:spMkLst>
            <pc:docMk/>
            <pc:sldMk cId="0" sldId="259"/>
            <ac:spMk id="95" creationId="{00000000-0000-0000-0000-000000000000}"/>
          </ac:spMkLst>
        </pc:spChg>
        <pc:spChg chg="mod">
          <ac:chgData name="ilya gibalo" userId="c4b0c11520f1f2b8" providerId="LiveId" clId="{9889D80F-61BE-487C-8C35-50D5E33CD816}" dt="2026-01-15T07:51:46.310" v="86" actId="14100"/>
          <ac:spMkLst>
            <pc:docMk/>
            <pc:sldMk cId="0" sldId="259"/>
            <ac:spMk id="97" creationId="{00000000-0000-0000-0000-000000000000}"/>
          </ac:spMkLst>
        </pc:spChg>
        <pc:spChg chg="mod">
          <ac:chgData name="ilya gibalo" userId="c4b0c11520f1f2b8" providerId="LiveId" clId="{9889D80F-61BE-487C-8C35-50D5E33CD816}" dt="2026-01-15T07:51:43.580" v="85" actId="1076"/>
          <ac:spMkLst>
            <pc:docMk/>
            <pc:sldMk cId="0" sldId="259"/>
            <ac:spMk id="99" creationId="{00000000-0000-0000-0000-000000000000}"/>
          </ac:spMkLst>
        </pc:spChg>
        <pc:spChg chg="mod">
          <ac:chgData name="ilya gibalo" userId="c4b0c11520f1f2b8" providerId="LiveId" clId="{9889D80F-61BE-487C-8C35-50D5E33CD816}" dt="2026-01-15T07:51:38.760" v="84" actId="1076"/>
          <ac:spMkLst>
            <pc:docMk/>
            <pc:sldMk cId="0" sldId="259"/>
            <ac:spMk id="100" creationId="{00000000-0000-0000-0000-000000000000}"/>
          </ac:spMkLst>
        </pc:spChg>
        <pc:spChg chg="mod">
          <ac:chgData name="ilya gibalo" userId="c4b0c11520f1f2b8" providerId="LiveId" clId="{9889D80F-61BE-487C-8C35-50D5E33CD816}" dt="2026-01-15T07:51:38.760" v="84" actId="1076"/>
          <ac:spMkLst>
            <pc:docMk/>
            <pc:sldMk cId="0" sldId="259"/>
            <ac:spMk id="101" creationId="{00000000-0000-0000-0000-000000000000}"/>
          </ac:spMkLst>
        </pc:spChg>
        <pc:spChg chg="mod">
          <ac:chgData name="ilya gibalo" userId="c4b0c11520f1f2b8" providerId="LiveId" clId="{9889D80F-61BE-487C-8C35-50D5E33CD816}" dt="2026-01-15T07:51:38.760" v="84" actId="1076"/>
          <ac:spMkLst>
            <pc:docMk/>
            <pc:sldMk cId="0" sldId="259"/>
            <ac:spMk id="102" creationId="{00000000-0000-0000-0000-000000000000}"/>
          </ac:spMkLst>
        </pc:spChg>
        <pc:spChg chg="mod">
          <ac:chgData name="ilya gibalo" userId="c4b0c11520f1f2b8" providerId="LiveId" clId="{9889D80F-61BE-487C-8C35-50D5E33CD816}" dt="2026-01-15T07:51:49.059" v="87" actId="14100"/>
          <ac:spMkLst>
            <pc:docMk/>
            <pc:sldMk cId="0" sldId="259"/>
            <ac:spMk id="103" creationId="{00000000-0000-0000-0000-000000000000}"/>
          </ac:spMkLst>
        </pc:spChg>
        <pc:picChg chg="mod">
          <ac:chgData name="ilya gibalo" userId="c4b0c11520f1f2b8" providerId="LiveId" clId="{9889D80F-61BE-487C-8C35-50D5E33CD816}" dt="2026-01-15T07:51:58.221" v="89" actId="14100"/>
          <ac:picMkLst>
            <pc:docMk/>
            <pc:sldMk cId="0" sldId="259"/>
            <ac:picMk id="98" creationId="{00000000-0000-0000-0000-000000000000}"/>
          </ac:picMkLst>
        </pc:picChg>
        <pc:picChg chg="mod">
          <ac:chgData name="ilya gibalo" userId="c4b0c11520f1f2b8" providerId="LiveId" clId="{9889D80F-61BE-487C-8C35-50D5E33CD816}" dt="2026-01-15T07:52:01.443" v="90" actId="14100"/>
          <ac:picMkLst>
            <pc:docMk/>
            <pc:sldMk cId="0" sldId="259"/>
            <ac:picMk id="104" creationId="{00000000-0000-0000-0000-000000000000}"/>
          </ac:picMkLst>
        </pc:picChg>
      </pc:sldChg>
      <pc:sldChg chg="modSp mod">
        <pc:chgData name="ilya gibalo" userId="c4b0c11520f1f2b8" providerId="LiveId" clId="{9889D80F-61BE-487C-8C35-50D5E33CD816}" dt="2026-01-15T07:51:27.601" v="83" actId="1076"/>
        <pc:sldMkLst>
          <pc:docMk/>
          <pc:sldMk cId="0" sldId="260"/>
        </pc:sldMkLst>
        <pc:spChg chg="mod">
          <ac:chgData name="ilya gibalo" userId="c4b0c11520f1f2b8" providerId="LiveId" clId="{9889D80F-61BE-487C-8C35-50D5E33CD816}" dt="2026-01-15T07:51:23.548" v="82" actId="1076"/>
          <ac:spMkLst>
            <pc:docMk/>
            <pc:sldMk cId="0" sldId="260"/>
            <ac:spMk id="116" creationId="{00000000-0000-0000-0000-000000000000}"/>
          </ac:spMkLst>
        </pc:spChg>
        <pc:spChg chg="mod">
          <ac:chgData name="ilya gibalo" userId="c4b0c11520f1f2b8" providerId="LiveId" clId="{9889D80F-61BE-487C-8C35-50D5E33CD816}" dt="2026-01-15T07:51:27.601" v="83" actId="1076"/>
          <ac:spMkLst>
            <pc:docMk/>
            <pc:sldMk cId="0" sldId="260"/>
            <ac:spMk id="122" creationId="{00000000-0000-0000-0000-000000000000}"/>
          </ac:spMkLst>
        </pc:spChg>
      </pc:sldChg>
      <pc:sldChg chg="modSp mod">
        <pc:chgData name="ilya gibalo" userId="c4b0c11520f1f2b8" providerId="LiveId" clId="{9889D80F-61BE-487C-8C35-50D5E33CD816}" dt="2026-01-15T07:51:12.662" v="81" actId="1076"/>
        <pc:sldMkLst>
          <pc:docMk/>
          <pc:sldMk cId="0" sldId="261"/>
        </pc:sldMkLst>
        <pc:spChg chg="mod">
          <ac:chgData name="ilya gibalo" userId="c4b0c11520f1f2b8" providerId="LiveId" clId="{9889D80F-61BE-487C-8C35-50D5E33CD816}" dt="2026-01-15T07:51:12.662" v="81" actId="1076"/>
          <ac:spMkLst>
            <pc:docMk/>
            <pc:sldMk cId="0" sldId="261"/>
            <ac:spMk id="129" creationId="{00000000-0000-0000-0000-000000000000}"/>
          </ac:spMkLst>
        </pc:spChg>
      </pc:sldChg>
      <pc:sldChg chg="modSp mod">
        <pc:chgData name="ilya gibalo" userId="c4b0c11520f1f2b8" providerId="LiveId" clId="{9889D80F-61BE-487C-8C35-50D5E33CD816}" dt="2026-01-15T07:51:03.726" v="80"/>
        <pc:sldMkLst>
          <pc:docMk/>
          <pc:sldMk cId="0" sldId="262"/>
        </pc:sldMkLst>
        <pc:spChg chg="mod">
          <ac:chgData name="ilya gibalo" userId="c4b0c11520f1f2b8" providerId="LiveId" clId="{9889D80F-61BE-487C-8C35-50D5E33CD816}" dt="2026-01-15T07:50:43.047" v="49" actId="1076"/>
          <ac:spMkLst>
            <pc:docMk/>
            <pc:sldMk cId="0" sldId="262"/>
            <ac:spMk id="146" creationId="{00000000-0000-0000-0000-000000000000}"/>
          </ac:spMkLst>
        </pc:spChg>
        <pc:spChg chg="mod">
          <ac:chgData name="ilya gibalo" userId="c4b0c11520f1f2b8" providerId="LiveId" clId="{9889D80F-61BE-487C-8C35-50D5E33CD816}" dt="2026-01-15T07:50:53.530" v="50" actId="1076"/>
          <ac:spMkLst>
            <pc:docMk/>
            <pc:sldMk cId="0" sldId="262"/>
            <ac:spMk id="159" creationId="{00000000-0000-0000-0000-000000000000}"/>
          </ac:spMkLst>
        </pc:spChg>
        <pc:spChg chg="mod">
          <ac:chgData name="ilya gibalo" userId="c4b0c11520f1f2b8" providerId="LiveId" clId="{9889D80F-61BE-487C-8C35-50D5E33CD816}" dt="2026-01-15T07:50:53.530" v="50" actId="1076"/>
          <ac:spMkLst>
            <pc:docMk/>
            <pc:sldMk cId="0" sldId="262"/>
            <ac:spMk id="160" creationId="{00000000-0000-0000-0000-000000000000}"/>
          </ac:spMkLst>
        </pc:spChg>
        <pc:spChg chg="mod">
          <ac:chgData name="ilya gibalo" userId="c4b0c11520f1f2b8" providerId="LiveId" clId="{9889D80F-61BE-487C-8C35-50D5E33CD816}" dt="2026-01-15T07:51:03.726" v="80"/>
          <ac:spMkLst>
            <pc:docMk/>
            <pc:sldMk cId="0" sldId="262"/>
            <ac:spMk id="161" creationId="{00000000-0000-0000-0000-000000000000}"/>
          </ac:spMkLst>
        </pc:spChg>
      </pc:sldChg>
      <pc:sldChg chg="modSp mod">
        <pc:chgData name="ilya gibalo" userId="c4b0c11520f1f2b8" providerId="LiveId" clId="{9889D80F-61BE-487C-8C35-50D5E33CD816}" dt="2026-01-15T07:52:37.499" v="96" actId="1076"/>
        <pc:sldMkLst>
          <pc:docMk/>
          <pc:sldMk cId="0" sldId="263"/>
        </pc:sldMkLst>
        <pc:spChg chg="mod">
          <ac:chgData name="ilya gibalo" userId="c4b0c11520f1f2b8" providerId="LiveId" clId="{9889D80F-61BE-487C-8C35-50D5E33CD816}" dt="2026-01-15T07:49:05.489" v="5" actId="1076"/>
          <ac:spMkLst>
            <pc:docMk/>
            <pc:sldMk cId="0" sldId="263"/>
            <ac:spMk id="172" creationId="{00000000-0000-0000-0000-000000000000}"/>
          </ac:spMkLst>
        </pc:spChg>
        <pc:spChg chg="mod">
          <ac:chgData name="ilya gibalo" userId="c4b0c11520f1f2b8" providerId="LiveId" clId="{9889D80F-61BE-487C-8C35-50D5E33CD816}" dt="2026-01-15T07:49:13.618" v="6" actId="1076"/>
          <ac:spMkLst>
            <pc:docMk/>
            <pc:sldMk cId="0" sldId="263"/>
            <ac:spMk id="173" creationId="{00000000-0000-0000-0000-000000000000}"/>
          </ac:spMkLst>
        </pc:spChg>
        <pc:spChg chg="mod">
          <ac:chgData name="ilya gibalo" userId="c4b0c11520f1f2b8" providerId="LiveId" clId="{9889D80F-61BE-487C-8C35-50D5E33CD816}" dt="2026-01-15T07:49:15.524" v="7" actId="1076"/>
          <ac:spMkLst>
            <pc:docMk/>
            <pc:sldMk cId="0" sldId="263"/>
            <ac:spMk id="174" creationId="{00000000-0000-0000-0000-000000000000}"/>
          </ac:spMkLst>
        </pc:spChg>
        <pc:spChg chg="mod">
          <ac:chgData name="ilya gibalo" userId="c4b0c11520f1f2b8" providerId="LiveId" clId="{9889D80F-61BE-487C-8C35-50D5E33CD816}" dt="2026-01-15T07:52:37.499" v="96" actId="1076"/>
          <ac:spMkLst>
            <pc:docMk/>
            <pc:sldMk cId="0" sldId="263"/>
            <ac:spMk id="175" creationId="{00000000-0000-0000-0000-000000000000}"/>
          </ac:spMkLst>
        </pc:spChg>
      </pc:sldChg>
      <pc:sldChg chg="modSp mod">
        <pc:chgData name="ilya gibalo" userId="c4b0c11520f1f2b8" providerId="LiveId" clId="{9889D80F-61BE-487C-8C35-50D5E33CD816}" dt="2026-01-15T07:50:31.119" v="48" actId="20577"/>
        <pc:sldMkLst>
          <pc:docMk/>
          <pc:sldMk cId="0" sldId="264"/>
        </pc:sldMkLst>
        <pc:spChg chg="mod">
          <ac:chgData name="ilya gibalo" userId="c4b0c11520f1f2b8" providerId="LiveId" clId="{9889D80F-61BE-487C-8C35-50D5E33CD816}" dt="2026-01-15T07:49:52.985" v="28" actId="1076"/>
          <ac:spMkLst>
            <pc:docMk/>
            <pc:sldMk cId="0" sldId="264"/>
            <ac:spMk id="188" creationId="{00000000-0000-0000-0000-000000000000}"/>
          </ac:spMkLst>
        </pc:spChg>
        <pc:spChg chg="mod">
          <ac:chgData name="ilya gibalo" userId="c4b0c11520f1f2b8" providerId="LiveId" clId="{9889D80F-61BE-487C-8C35-50D5E33CD816}" dt="2026-01-15T07:50:14.520" v="34" actId="14100"/>
          <ac:spMkLst>
            <pc:docMk/>
            <pc:sldMk cId="0" sldId="264"/>
            <ac:spMk id="189" creationId="{00000000-0000-0000-0000-000000000000}"/>
          </ac:spMkLst>
        </pc:spChg>
        <pc:spChg chg="mod">
          <ac:chgData name="ilya gibalo" userId="c4b0c11520f1f2b8" providerId="LiveId" clId="{9889D80F-61BE-487C-8C35-50D5E33CD816}" dt="2026-01-15T07:50:09.655" v="32" actId="14100"/>
          <ac:spMkLst>
            <pc:docMk/>
            <pc:sldMk cId="0" sldId="264"/>
            <ac:spMk id="194" creationId="{00000000-0000-0000-0000-000000000000}"/>
          </ac:spMkLst>
        </pc:spChg>
        <pc:spChg chg="mod">
          <ac:chgData name="ilya gibalo" userId="c4b0c11520f1f2b8" providerId="LiveId" clId="{9889D80F-61BE-487C-8C35-50D5E33CD816}" dt="2026-01-15T07:50:04.086" v="31" actId="1076"/>
          <ac:spMkLst>
            <pc:docMk/>
            <pc:sldMk cId="0" sldId="264"/>
            <ac:spMk id="197" creationId="{00000000-0000-0000-0000-000000000000}"/>
          </ac:spMkLst>
        </pc:spChg>
        <pc:spChg chg="mod">
          <ac:chgData name="ilya gibalo" userId="c4b0c11520f1f2b8" providerId="LiveId" clId="{9889D80F-61BE-487C-8C35-50D5E33CD816}" dt="2026-01-15T07:50:01.937" v="30" actId="1076"/>
          <ac:spMkLst>
            <pc:docMk/>
            <pc:sldMk cId="0" sldId="264"/>
            <ac:spMk id="198" creationId="{00000000-0000-0000-0000-000000000000}"/>
          </ac:spMkLst>
        </pc:spChg>
        <pc:spChg chg="mod">
          <ac:chgData name="ilya gibalo" userId="c4b0c11520f1f2b8" providerId="LiveId" clId="{9889D80F-61BE-487C-8C35-50D5E33CD816}" dt="2026-01-15T07:50:12.075" v="33" actId="14100"/>
          <ac:spMkLst>
            <pc:docMk/>
            <pc:sldMk cId="0" sldId="264"/>
            <ac:spMk id="199" creationId="{00000000-0000-0000-0000-000000000000}"/>
          </ac:spMkLst>
        </pc:spChg>
        <pc:spChg chg="mod">
          <ac:chgData name="ilya gibalo" userId="c4b0c11520f1f2b8" providerId="LiveId" clId="{9889D80F-61BE-487C-8C35-50D5E33CD816}" dt="2026-01-15T07:50:31.119" v="48" actId="20577"/>
          <ac:spMkLst>
            <pc:docMk/>
            <pc:sldMk cId="0" sldId="264"/>
            <ac:spMk id="205" creationId="{00000000-0000-0000-0000-000000000000}"/>
          </ac:spMkLst>
        </pc:spChg>
      </pc:sldChg>
      <pc:sldChg chg="delSp modSp mod">
        <pc:chgData name="ilya gibalo" userId="c4b0c11520f1f2b8" providerId="LiveId" clId="{9889D80F-61BE-487C-8C35-50D5E33CD816}" dt="2026-01-15T07:48:50.314" v="3" actId="478"/>
        <pc:sldMkLst>
          <pc:docMk/>
          <pc:sldMk cId="0" sldId="265"/>
        </pc:sldMkLst>
        <pc:spChg chg="del mod">
          <ac:chgData name="ilya gibalo" userId="c4b0c11520f1f2b8" providerId="LiveId" clId="{9889D80F-61BE-487C-8C35-50D5E33CD816}" dt="2026-01-15T07:48:50.314" v="3" actId="478"/>
          <ac:spMkLst>
            <pc:docMk/>
            <pc:sldMk cId="0" sldId="265"/>
            <ac:spMk id="218" creationId="{00000000-0000-0000-0000-000000000000}"/>
          </ac:spMkLst>
        </pc:spChg>
        <pc:spChg chg="del mod">
          <ac:chgData name="ilya gibalo" userId="c4b0c11520f1f2b8" providerId="LiveId" clId="{9889D80F-61BE-487C-8C35-50D5E33CD816}" dt="2026-01-15T07:48:47.764" v="1" actId="478"/>
          <ac:spMkLst>
            <pc:docMk/>
            <pc:sldMk cId="0" sldId="265"/>
            <ac:spMk id="2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pic>
        <p:nvPicPr>
          <p:cNvPr id="47" name="Google Shape;4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pic>
        <p:nvPicPr>
          <p:cNvPr id="43" name="Google Shape;43;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101620">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descr="preencoded.png"/>
          <p:cNvPicPr preferRelativeResize="0"/>
          <p:nvPr/>
        </p:nvPicPr>
        <p:blipFill rotWithShape="1">
          <a:blip r:embed="rId3">
            <a:alphaModFix/>
          </a:blip>
          <a:srcRect/>
          <a:stretch/>
        </p:blipFill>
        <p:spPr>
          <a:xfrm>
            <a:off x="0" y="0"/>
            <a:ext cx="5760720" cy="8229600"/>
          </a:xfrm>
          <a:prstGeom prst="rect">
            <a:avLst/>
          </a:prstGeom>
          <a:noFill/>
          <a:ln>
            <a:noFill/>
          </a:ln>
        </p:spPr>
      </p:pic>
      <p:sp>
        <p:nvSpPr>
          <p:cNvPr id="57" name="Google Shape;57;p13"/>
          <p:cNvSpPr/>
          <p:nvPr/>
        </p:nvSpPr>
        <p:spPr>
          <a:xfrm>
            <a:off x="6280190" y="1761649"/>
            <a:ext cx="7556421" cy="2211348"/>
          </a:xfrm>
          <a:prstGeom prst="rect">
            <a:avLst/>
          </a:prstGeom>
          <a:noFill/>
          <a:ln>
            <a:noFill/>
          </a:ln>
        </p:spPr>
        <p:txBody>
          <a:bodyPr spcFirstLastPara="1" wrap="square" lIns="0" tIns="0" rIns="0" bIns="0" anchor="t" anchorCtr="0">
            <a:noAutofit/>
          </a:bodyPr>
          <a:lstStyle/>
          <a:p>
            <a:pPr marL="0" marR="0" lvl="0" indent="0" algn="l" rtl="0">
              <a:lnSpc>
                <a:spcPct val="130337"/>
              </a:lnSpc>
              <a:spcBef>
                <a:spcPts val="0"/>
              </a:spcBef>
              <a:spcAft>
                <a:spcPts val="0"/>
              </a:spcAft>
              <a:buClr>
                <a:srgbClr val="F2F5FA"/>
              </a:buClr>
              <a:buSzPts val="4450"/>
              <a:buFont typeface="Geist"/>
              <a:buNone/>
            </a:pPr>
            <a:r>
              <a:rPr lang="en-US" sz="4450" b="1" i="0" u="none" strike="noStrike" cap="none">
                <a:solidFill>
                  <a:srgbClr val="F2F5FA"/>
                </a:solidFill>
                <a:latin typeface="Geist"/>
                <a:ea typeface="Geist"/>
                <a:cs typeface="Geist"/>
                <a:sym typeface="Geist"/>
              </a:rPr>
              <a:t>Business Optimization and Profitability Analysis – Northwind Company</a:t>
            </a:r>
            <a:endParaRPr sz="4450" b="0" i="0" u="none" strike="noStrike" cap="none"/>
          </a:p>
        </p:txBody>
      </p:sp>
      <p:sp>
        <p:nvSpPr>
          <p:cNvPr id="58" name="Google Shape;58;p13"/>
          <p:cNvSpPr/>
          <p:nvPr/>
        </p:nvSpPr>
        <p:spPr>
          <a:xfrm>
            <a:off x="6280190" y="4063722"/>
            <a:ext cx="7556421" cy="1769150"/>
          </a:xfrm>
          <a:prstGeom prst="rect">
            <a:avLst/>
          </a:prstGeom>
          <a:noFill/>
          <a:ln>
            <a:noFill/>
          </a:ln>
        </p:spPr>
        <p:txBody>
          <a:bodyPr spcFirstLastPara="1" wrap="square" lIns="0" tIns="0" rIns="0" bIns="0" anchor="t" anchorCtr="0">
            <a:noAutofit/>
          </a:bodyPr>
          <a:lstStyle/>
          <a:p>
            <a:pPr marL="0" marR="0" lvl="0" indent="0" algn="l" rtl="0">
              <a:lnSpc>
                <a:spcPct val="129577"/>
              </a:lnSpc>
              <a:spcBef>
                <a:spcPts val="0"/>
              </a:spcBef>
              <a:spcAft>
                <a:spcPts val="0"/>
              </a:spcAft>
              <a:buClr>
                <a:srgbClr val="F2F5FA"/>
              </a:buClr>
              <a:buSzPts val="3550"/>
              <a:buFont typeface="Geist"/>
              <a:buNone/>
            </a:pPr>
            <a:r>
              <a:rPr lang="en-US" sz="3550" b="1" i="0" u="none" strike="noStrike" cap="none">
                <a:solidFill>
                  <a:srgbClr val="F2F5FA"/>
                </a:solidFill>
                <a:latin typeface="Geist"/>
                <a:ea typeface="Geist"/>
                <a:cs typeface="Geist"/>
                <a:sym typeface="Geist"/>
              </a:rPr>
              <a:t>Using Data to Increase Profits and Improve Operational Effectiveness</a:t>
            </a:r>
            <a:endParaRPr sz="355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2" descr="preencoded.png"/>
          <p:cNvPicPr preferRelativeResize="0"/>
          <p:nvPr/>
        </p:nvPicPr>
        <p:blipFill rotWithShape="1">
          <a:blip r:embed="rId3">
            <a:alphaModFix/>
          </a:blip>
          <a:srcRect/>
          <a:stretch/>
        </p:blipFill>
        <p:spPr>
          <a:xfrm>
            <a:off x="0" y="0"/>
            <a:ext cx="5760720" cy="8229600"/>
          </a:xfrm>
          <a:prstGeom prst="rect">
            <a:avLst/>
          </a:prstGeom>
          <a:noFill/>
          <a:ln>
            <a:noFill/>
          </a:ln>
        </p:spPr>
      </p:pic>
      <p:sp>
        <p:nvSpPr>
          <p:cNvPr id="214" name="Google Shape;214;p22"/>
          <p:cNvSpPr/>
          <p:nvPr/>
        </p:nvSpPr>
        <p:spPr>
          <a:xfrm>
            <a:off x="6280190" y="1829991"/>
            <a:ext cx="6403419" cy="737116"/>
          </a:xfrm>
          <a:prstGeom prst="rect">
            <a:avLst/>
          </a:prstGeom>
          <a:noFill/>
          <a:ln>
            <a:noFill/>
          </a:ln>
        </p:spPr>
        <p:txBody>
          <a:bodyPr spcFirstLastPara="1" wrap="square" lIns="0" tIns="0" rIns="0" bIns="0" anchor="t" anchorCtr="0">
            <a:noAutofit/>
          </a:bodyPr>
          <a:lstStyle/>
          <a:p>
            <a:pPr marL="0" marR="0" lvl="0" indent="0" algn="l" rtl="0">
              <a:lnSpc>
                <a:spcPct val="130337"/>
              </a:lnSpc>
              <a:spcBef>
                <a:spcPts val="0"/>
              </a:spcBef>
              <a:spcAft>
                <a:spcPts val="0"/>
              </a:spcAft>
              <a:buClr>
                <a:srgbClr val="F2F5FA"/>
              </a:buClr>
              <a:buSzPts val="4450"/>
              <a:buFont typeface="Geist"/>
              <a:buNone/>
            </a:pPr>
            <a:r>
              <a:rPr lang="en-US" sz="4450" b="1" i="0" u="none" strike="noStrike" cap="none">
                <a:solidFill>
                  <a:srgbClr val="F2F5FA"/>
                </a:solidFill>
                <a:latin typeface="Geist"/>
                <a:ea typeface="Geist"/>
                <a:cs typeface="Geist"/>
                <a:sym typeface="Geist"/>
              </a:rPr>
              <a:t>Conclusion &amp; Appendix</a:t>
            </a:r>
            <a:endParaRPr sz="4450" b="0" i="0" u="none" strike="noStrike" cap="none"/>
          </a:p>
        </p:txBody>
      </p:sp>
      <p:sp>
        <p:nvSpPr>
          <p:cNvPr id="215" name="Google Shape;215;p22"/>
          <p:cNvSpPr/>
          <p:nvPr/>
        </p:nvSpPr>
        <p:spPr>
          <a:xfrm>
            <a:off x="6280190" y="2907268"/>
            <a:ext cx="7556421" cy="2074902"/>
          </a:xfrm>
          <a:prstGeom prst="roundRect">
            <a:avLst>
              <a:gd name="adj" fmla="val 4591"/>
            </a:avLst>
          </a:prstGeom>
          <a:solidFill>
            <a:srgbClr val="001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2" descr="preencoded.png"/>
          <p:cNvPicPr preferRelativeResize="0"/>
          <p:nvPr/>
        </p:nvPicPr>
        <p:blipFill rotWithShape="1">
          <a:blip r:embed="rId4">
            <a:alphaModFix/>
          </a:blip>
          <a:srcRect/>
          <a:stretch/>
        </p:blipFill>
        <p:spPr>
          <a:xfrm>
            <a:off x="6507004" y="3213259"/>
            <a:ext cx="283488" cy="226814"/>
          </a:xfrm>
          <a:prstGeom prst="rect">
            <a:avLst/>
          </a:prstGeom>
          <a:noFill/>
          <a:ln>
            <a:noFill/>
          </a:ln>
        </p:spPr>
      </p:pic>
      <p:sp>
        <p:nvSpPr>
          <p:cNvPr id="217" name="Google Shape;217;p22"/>
          <p:cNvSpPr/>
          <p:nvPr/>
        </p:nvSpPr>
        <p:spPr>
          <a:xfrm>
            <a:off x="7017306" y="3190756"/>
            <a:ext cx="6592491" cy="1473994"/>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FFFFFF"/>
              </a:buClr>
              <a:buSzPts val="1750"/>
              <a:buFont typeface="Geist"/>
              <a:buNone/>
            </a:pPr>
            <a:r>
              <a:rPr lang="en-US" sz="1750" b="1" i="0" u="none" strike="noStrike" cap="none">
                <a:solidFill>
                  <a:srgbClr val="FFFFFF"/>
                </a:solidFill>
                <a:latin typeface="Geist"/>
                <a:ea typeface="Geist"/>
                <a:cs typeface="Geist"/>
                <a:sym typeface="Geist"/>
              </a:rPr>
              <a:t>Bottom Line:</a:t>
            </a:r>
            <a:r>
              <a:rPr lang="en-US" sz="1750" b="0" i="0" u="none" strike="noStrike" cap="none">
                <a:solidFill>
                  <a:srgbClr val="FFFFFF"/>
                </a:solidFill>
                <a:latin typeface="Geist"/>
                <a:ea typeface="Geist"/>
                <a:cs typeface="Geist"/>
                <a:sym typeface="Geist"/>
              </a:rPr>
              <a:t> Northwind's success depends on three pillars: clearing "dead" inventory, retaining leading customers based on frequency, analyzing advanced potential markets to not miss profit opportunities, and transitioning the sales team to a profit maximization model over volume.</a:t>
            </a:r>
            <a:endParaRPr sz="17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p:nvPr/>
        </p:nvSpPr>
        <p:spPr>
          <a:xfrm>
            <a:off x="793790" y="1398984"/>
            <a:ext cx="13042821" cy="1474232"/>
          </a:xfrm>
          <a:prstGeom prst="rect">
            <a:avLst/>
          </a:prstGeom>
          <a:noFill/>
          <a:ln>
            <a:noFill/>
          </a:ln>
        </p:spPr>
        <p:txBody>
          <a:bodyPr spcFirstLastPara="1" wrap="square" lIns="0" tIns="0" rIns="0" bIns="0" anchor="t" anchorCtr="0">
            <a:noAutofit/>
          </a:bodyPr>
          <a:lstStyle/>
          <a:p>
            <a:pPr marL="0" marR="0" lvl="0" indent="0" algn="l" rtl="0">
              <a:lnSpc>
                <a:spcPct val="130337"/>
              </a:lnSpc>
              <a:spcBef>
                <a:spcPts val="0"/>
              </a:spcBef>
              <a:spcAft>
                <a:spcPts val="0"/>
              </a:spcAft>
              <a:buClr>
                <a:srgbClr val="F2F5FA"/>
              </a:buClr>
              <a:buSzPts val="4450"/>
              <a:buFont typeface="Geist"/>
              <a:buNone/>
            </a:pPr>
            <a:r>
              <a:rPr lang="en-US" sz="4450" b="1" i="0" u="none" strike="noStrike" cap="none">
                <a:solidFill>
                  <a:srgbClr val="F2F5FA"/>
                </a:solidFill>
                <a:latin typeface="Geist"/>
                <a:ea typeface="Geist"/>
                <a:cs typeface="Geist"/>
                <a:sym typeface="Geist"/>
              </a:rPr>
              <a:t>Company Background and Project's Main Question</a:t>
            </a:r>
            <a:endParaRPr sz="4450" b="0" i="0" u="none" strike="noStrike" cap="none"/>
          </a:p>
        </p:txBody>
      </p:sp>
      <p:sp>
        <p:nvSpPr>
          <p:cNvPr id="66" name="Google Shape;66;p14"/>
          <p:cNvSpPr/>
          <p:nvPr/>
        </p:nvSpPr>
        <p:spPr>
          <a:xfrm>
            <a:off x="793790" y="3440192"/>
            <a:ext cx="2835235"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a:solidFill>
                  <a:srgbClr val="6296FF"/>
                </a:solidFill>
                <a:latin typeface="Geist"/>
                <a:ea typeface="Geist"/>
                <a:cs typeface="Geist"/>
                <a:sym typeface="Geist"/>
              </a:rPr>
              <a:t>About the Company</a:t>
            </a:r>
            <a:endParaRPr sz="2200" b="0" i="0" u="none" strike="noStrike" cap="none"/>
          </a:p>
        </p:txBody>
      </p:sp>
      <p:sp>
        <p:nvSpPr>
          <p:cNvPr id="67" name="Google Shape;67;p14"/>
          <p:cNvSpPr/>
          <p:nvPr/>
        </p:nvSpPr>
        <p:spPr>
          <a:xfrm>
            <a:off x="793790" y="4035504"/>
            <a:ext cx="6244709" cy="294799"/>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A global wholesale distributor of food and beverages.</a:t>
            </a:r>
            <a:endParaRPr sz="1750" b="0" i="0" u="none" strike="noStrike" cap="none"/>
          </a:p>
        </p:txBody>
      </p:sp>
      <p:sp>
        <p:nvSpPr>
          <p:cNvPr id="68" name="Google Shape;68;p14"/>
          <p:cNvSpPr/>
          <p:nvPr/>
        </p:nvSpPr>
        <p:spPr>
          <a:xfrm>
            <a:off x="793790" y="4557117"/>
            <a:ext cx="2835235"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a:solidFill>
                  <a:srgbClr val="6296FF"/>
                </a:solidFill>
                <a:latin typeface="Geist"/>
                <a:ea typeface="Geist"/>
                <a:cs typeface="Geist"/>
                <a:sym typeface="Geist"/>
              </a:rPr>
              <a:t>The Main Question</a:t>
            </a:r>
            <a:endParaRPr sz="2200" b="0" i="0" u="none" strike="noStrike" cap="none"/>
          </a:p>
        </p:txBody>
      </p:sp>
      <p:sp>
        <p:nvSpPr>
          <p:cNvPr id="69" name="Google Shape;69;p14"/>
          <p:cNvSpPr/>
          <p:nvPr/>
        </p:nvSpPr>
        <p:spPr>
          <a:xfrm>
            <a:off x="793790" y="5152430"/>
            <a:ext cx="6244709" cy="589598"/>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"How can Northwind increase its profits through data-driven decisions?"</a:t>
            </a:r>
            <a:endParaRPr sz="1750" b="0" i="0" u="none" strike="noStrike" cap="none"/>
          </a:p>
        </p:txBody>
      </p:sp>
      <p:sp>
        <p:nvSpPr>
          <p:cNvPr id="70" name="Google Shape;70;p14"/>
          <p:cNvSpPr/>
          <p:nvPr/>
        </p:nvSpPr>
        <p:spPr>
          <a:xfrm>
            <a:off x="7599521" y="3440192"/>
            <a:ext cx="3323392"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a:solidFill>
                  <a:srgbClr val="6296FF"/>
                </a:solidFill>
                <a:latin typeface="Geist"/>
                <a:ea typeface="Geist"/>
                <a:cs typeface="Geist"/>
                <a:sym typeface="Geist"/>
              </a:rPr>
              <a:t>Cost and Purchase Data</a:t>
            </a:r>
            <a:endParaRPr sz="2200" b="0" i="0" u="none" strike="noStrike" cap="none"/>
          </a:p>
        </p:txBody>
      </p:sp>
      <p:sp>
        <p:nvSpPr>
          <p:cNvPr id="71" name="Google Shape;71;p14"/>
          <p:cNvSpPr/>
          <p:nvPr/>
        </p:nvSpPr>
        <p:spPr>
          <a:xfrm>
            <a:off x="7599521" y="4182903"/>
            <a:ext cx="6244709" cy="884396"/>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dirty="0">
                <a:solidFill>
                  <a:srgbClr val="EBEDF0"/>
                </a:solidFill>
                <a:latin typeface="Geist"/>
                <a:ea typeface="Geist"/>
                <a:cs typeface="Geist"/>
                <a:sym typeface="Geist"/>
              </a:rPr>
              <a:t>Gross profit was calculated by defining </a:t>
            </a:r>
            <a:r>
              <a:rPr lang="en-US" sz="1750" b="0" i="0" u="none" strike="noStrike" cap="none" dirty="0" err="1">
                <a:solidFill>
                  <a:srgbClr val="EBEDF0"/>
                </a:solidFill>
                <a:latin typeface="Geist"/>
                <a:ea typeface="Geist"/>
                <a:cs typeface="Geist"/>
                <a:sym typeface="Geist"/>
              </a:rPr>
              <a:t>UnitPrice</a:t>
            </a:r>
            <a:r>
              <a:rPr lang="en-US" sz="1750" b="0" i="0" u="none" strike="noStrike" cap="none" dirty="0">
                <a:solidFill>
                  <a:srgbClr val="EBEDF0"/>
                </a:solidFill>
                <a:latin typeface="Geist"/>
                <a:ea typeface="Geist"/>
                <a:cs typeface="Geist"/>
                <a:sym typeface="Geist"/>
              </a:rPr>
              <a:t> in the Products table as the purchase cost, and </a:t>
            </a:r>
            <a:r>
              <a:rPr lang="en-US" sz="1750" b="0" i="0" u="none" strike="noStrike" cap="none" dirty="0" err="1">
                <a:solidFill>
                  <a:srgbClr val="EBEDF0"/>
                </a:solidFill>
                <a:latin typeface="Geist"/>
                <a:ea typeface="Geist"/>
                <a:cs typeface="Geist"/>
                <a:sym typeface="Geist"/>
              </a:rPr>
              <a:t>UnitPrice</a:t>
            </a:r>
            <a:r>
              <a:rPr lang="en-US" sz="1750" b="0" i="0" u="none" strike="noStrike" cap="none" dirty="0">
                <a:solidFill>
                  <a:srgbClr val="EBEDF0"/>
                </a:solidFill>
                <a:latin typeface="Geist"/>
                <a:ea typeface="Geist"/>
                <a:cs typeface="Geist"/>
                <a:sym typeface="Geist"/>
              </a:rPr>
              <a:t> in the Order Details table as the selling price.</a:t>
            </a:r>
            <a:endParaRPr sz="1750" b="0" i="0" u="none" strike="noStrike" cap="none" dirty="0"/>
          </a:p>
        </p:txBody>
      </p:sp>
      <p:sp>
        <p:nvSpPr>
          <p:cNvPr id="72" name="Google Shape;72;p14"/>
          <p:cNvSpPr/>
          <p:nvPr/>
        </p:nvSpPr>
        <p:spPr>
          <a:xfrm>
            <a:off x="7599521" y="5146715"/>
            <a:ext cx="2835235"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a:solidFill>
                  <a:srgbClr val="6296FF"/>
                </a:solidFill>
                <a:latin typeface="Geist"/>
                <a:ea typeface="Geist"/>
                <a:cs typeface="Geist"/>
                <a:sym typeface="Geist"/>
              </a:rPr>
              <a:t>Company Metrics</a:t>
            </a:r>
            <a:endParaRPr sz="2200" b="0" i="0" u="none" strike="noStrike" cap="none"/>
          </a:p>
        </p:txBody>
      </p:sp>
      <p:sp>
        <p:nvSpPr>
          <p:cNvPr id="73" name="Google Shape;73;p14"/>
          <p:cNvSpPr/>
          <p:nvPr/>
        </p:nvSpPr>
        <p:spPr>
          <a:xfrm>
            <a:off x="7599521" y="5742027"/>
            <a:ext cx="6244709" cy="884396"/>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Revenue surge from $200K in 1996 to $650K in 1997, with the leading market being the USA ($1.2M) and the highest-earning product being Cote de Blaye.</a:t>
            </a:r>
            <a:endParaRPr sz="17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p:nvPr/>
        </p:nvSpPr>
        <p:spPr>
          <a:xfrm>
            <a:off x="748070" y="726043"/>
            <a:ext cx="2672001" cy="347305"/>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6296FF"/>
              </a:buClr>
              <a:buSzPts val="2100"/>
              <a:buFont typeface="Geist"/>
              <a:buNone/>
            </a:pPr>
            <a:r>
              <a:rPr lang="en-US" sz="2100" b="1" i="0" u="none" strike="noStrike" cap="none">
                <a:solidFill>
                  <a:srgbClr val="6296FF"/>
                </a:solidFill>
                <a:latin typeface="Geist"/>
                <a:ea typeface="Geist"/>
                <a:cs typeface="Geist"/>
                <a:sym typeface="Geist"/>
              </a:rPr>
              <a:t>Research Topic 1</a:t>
            </a:r>
            <a:endParaRPr sz="2100" b="0" i="0" u="none" strike="noStrike" cap="none"/>
          </a:p>
        </p:txBody>
      </p:sp>
      <p:sp>
        <p:nvSpPr>
          <p:cNvPr id="80" name="Google Shape;80;p15"/>
          <p:cNvSpPr/>
          <p:nvPr/>
        </p:nvSpPr>
        <p:spPr>
          <a:xfrm>
            <a:off x="748070" y="1158835"/>
            <a:ext cx="13134261" cy="1389221"/>
          </a:xfrm>
          <a:prstGeom prst="rect">
            <a:avLst/>
          </a:prstGeom>
          <a:noFill/>
          <a:ln>
            <a:noFill/>
          </a:ln>
        </p:spPr>
        <p:txBody>
          <a:bodyPr spcFirstLastPara="1" wrap="square" lIns="0" tIns="0" rIns="0" bIns="0" anchor="t" anchorCtr="0">
            <a:noAutofit/>
          </a:bodyPr>
          <a:lstStyle/>
          <a:p>
            <a:pPr marL="0" marR="0" lvl="0" indent="0" algn="l" rtl="0">
              <a:lnSpc>
                <a:spcPct val="129761"/>
              </a:lnSpc>
              <a:spcBef>
                <a:spcPts val="0"/>
              </a:spcBef>
              <a:spcAft>
                <a:spcPts val="0"/>
              </a:spcAft>
              <a:buClr>
                <a:srgbClr val="F2F5FA"/>
              </a:buClr>
              <a:buSzPts val="4200"/>
              <a:buFont typeface="Geist"/>
              <a:buNone/>
            </a:pPr>
            <a:r>
              <a:rPr lang="en-US" sz="4200" b="1" i="0" u="none" strike="noStrike" cap="none">
                <a:solidFill>
                  <a:srgbClr val="F2F5FA"/>
                </a:solidFill>
                <a:latin typeface="Geist"/>
                <a:ea typeface="Geist"/>
                <a:cs typeface="Geist"/>
                <a:sym typeface="Geist"/>
              </a:rPr>
              <a:t>Product Profitability Analysis and Inventory Management</a:t>
            </a:r>
            <a:endParaRPr sz="4200" b="0" i="0" u="none" strike="noStrike" cap="none"/>
          </a:p>
        </p:txBody>
      </p:sp>
      <p:sp>
        <p:nvSpPr>
          <p:cNvPr id="81" name="Google Shape;81;p15"/>
          <p:cNvSpPr/>
          <p:nvPr/>
        </p:nvSpPr>
        <p:spPr>
          <a:xfrm>
            <a:off x="748070" y="2868692"/>
            <a:ext cx="13134261" cy="55554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The main question:</a:t>
            </a:r>
            <a:r>
              <a:rPr lang="en-US" sz="1650" b="0" i="0" u="none" strike="noStrike" cap="none">
                <a:solidFill>
                  <a:srgbClr val="EBEDF0"/>
                </a:solidFill>
                <a:latin typeface="Geist"/>
                <a:ea typeface="Geist"/>
                <a:cs typeface="Geist"/>
                <a:sym typeface="Geist"/>
              </a:rPr>
              <a:t> How can Northwind increase its profits by optimizing its various products and improving inventory operational efficiency?</a:t>
            </a:r>
            <a:endParaRPr sz="1650" b="0" i="0" u="none" strike="noStrike" cap="none"/>
          </a:p>
        </p:txBody>
      </p:sp>
      <p:sp>
        <p:nvSpPr>
          <p:cNvPr id="82" name="Google Shape;82;p15"/>
          <p:cNvSpPr/>
          <p:nvPr/>
        </p:nvSpPr>
        <p:spPr>
          <a:xfrm>
            <a:off x="748070" y="3744873"/>
            <a:ext cx="5605224" cy="416719"/>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2F5FA"/>
              </a:buClr>
              <a:buSzPts val="2500"/>
              <a:buFont typeface="Geist"/>
              <a:buNone/>
            </a:pPr>
            <a:r>
              <a:rPr lang="en-US" sz="2500" b="1" i="0" u="none" strike="noStrike" cap="none">
                <a:solidFill>
                  <a:srgbClr val="F2F5FA"/>
                </a:solidFill>
                <a:latin typeface="Geist"/>
                <a:ea typeface="Geist"/>
                <a:cs typeface="Geist"/>
                <a:sym typeface="Geist"/>
              </a:rPr>
              <a:t>Sub-questions guiding the analysis:</a:t>
            </a:r>
            <a:endParaRPr sz="2500" b="0" i="0" u="none" strike="noStrike" cap="none"/>
          </a:p>
        </p:txBody>
      </p:sp>
      <p:sp>
        <p:nvSpPr>
          <p:cNvPr id="83" name="Google Shape;83;p15"/>
          <p:cNvSpPr/>
          <p:nvPr/>
        </p:nvSpPr>
        <p:spPr>
          <a:xfrm>
            <a:off x="736640" y="4727002"/>
            <a:ext cx="6460212" cy="3021330"/>
          </a:xfrm>
          <a:prstGeom prst="roundRect">
            <a:avLst>
              <a:gd name="adj" fmla="val 2972"/>
            </a:avLst>
          </a:prstGeom>
          <a:solidFill>
            <a:srgbClr val="101620"/>
          </a:solidFill>
          <a:ln w="22850"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984647" y="4718804"/>
            <a:ext cx="2672001" cy="347305"/>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EBEDF0"/>
              </a:buClr>
              <a:buSzPts val="2100"/>
              <a:buFont typeface="Geist"/>
              <a:buNone/>
            </a:pPr>
            <a:r>
              <a:rPr lang="en-US" sz="2100" b="1" i="0" u="none" strike="noStrike" cap="none">
                <a:solidFill>
                  <a:srgbClr val="EBEDF0"/>
                </a:solidFill>
                <a:latin typeface="Geist"/>
                <a:ea typeface="Geist"/>
                <a:cs typeface="Geist"/>
                <a:sym typeface="Geist"/>
              </a:rPr>
              <a:t>Sub-question 1:</a:t>
            </a:r>
            <a:endParaRPr sz="2100" b="0" i="0" u="none" strike="noStrike" cap="none"/>
          </a:p>
        </p:txBody>
      </p:sp>
      <p:sp>
        <p:nvSpPr>
          <p:cNvPr id="85" name="Google Shape;85;p15"/>
          <p:cNvSpPr/>
          <p:nvPr/>
        </p:nvSpPr>
        <p:spPr>
          <a:xfrm>
            <a:off x="984647" y="5194340"/>
            <a:ext cx="5987058" cy="55554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0" i="0" u="none" strike="noStrike" cap="none">
                <a:solidFill>
                  <a:srgbClr val="EBEDF0"/>
                </a:solidFill>
                <a:latin typeface="Geist"/>
                <a:ea typeface="Geist"/>
                <a:cs typeface="Geist"/>
                <a:sym typeface="Geist"/>
              </a:rPr>
              <a:t>Which products and categories yield the highest profit margins (Margin) and not just the highest revenues?</a:t>
            </a:r>
            <a:endParaRPr sz="1650" b="0" i="0" u="none" strike="noStrike" cap="none"/>
          </a:p>
        </p:txBody>
      </p:sp>
      <p:sp>
        <p:nvSpPr>
          <p:cNvPr id="86" name="Google Shape;86;p15"/>
          <p:cNvSpPr/>
          <p:nvPr/>
        </p:nvSpPr>
        <p:spPr>
          <a:xfrm>
            <a:off x="984647" y="5878116"/>
            <a:ext cx="5987058" cy="1388864"/>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0" i="0" u="none" strike="noStrike" cap="none">
                <a:solidFill>
                  <a:srgbClr val="EBEDF0"/>
                </a:solidFill>
                <a:latin typeface="Geist"/>
                <a:ea typeface="Geist"/>
                <a:cs typeface="Geist"/>
                <a:sym typeface="Geist"/>
              </a:rPr>
              <a:t>*Profit margin (Margin) is a key financial metric that shows what portion of revenue remains for the business as profit after deducting certain costs. It is a relative measure (in percentages), not a monetary sum, and therefore allows for comparison of profitability between products.</a:t>
            </a:r>
            <a:endParaRPr sz="1650" b="0" i="0" u="none" strike="noStrike" cap="none"/>
          </a:p>
        </p:txBody>
      </p:sp>
      <p:sp>
        <p:nvSpPr>
          <p:cNvPr id="87" name="Google Shape;87;p15"/>
          <p:cNvSpPr/>
          <p:nvPr/>
        </p:nvSpPr>
        <p:spPr>
          <a:xfrm>
            <a:off x="7422000" y="4718804"/>
            <a:ext cx="6460331" cy="3021330"/>
          </a:xfrm>
          <a:prstGeom prst="roundRect">
            <a:avLst>
              <a:gd name="adj" fmla="val 2972"/>
            </a:avLst>
          </a:prstGeom>
          <a:solidFill>
            <a:srgbClr val="101620"/>
          </a:solidFill>
          <a:ln w="22850"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7658576" y="4718804"/>
            <a:ext cx="2672001" cy="347305"/>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EBEDF0"/>
              </a:buClr>
              <a:buSzPts val="2100"/>
              <a:buFont typeface="Geist"/>
              <a:buNone/>
            </a:pPr>
            <a:r>
              <a:rPr lang="en-US" sz="2100" b="1" i="0" u="none" strike="noStrike" cap="none">
                <a:solidFill>
                  <a:srgbClr val="EBEDF0"/>
                </a:solidFill>
                <a:latin typeface="Geist"/>
                <a:ea typeface="Geist"/>
                <a:cs typeface="Geist"/>
                <a:sym typeface="Geist"/>
              </a:rPr>
              <a:t>Sub-question 2:</a:t>
            </a:r>
            <a:endParaRPr sz="2100" b="0" i="0" u="none" strike="noStrike" cap="none"/>
          </a:p>
        </p:txBody>
      </p:sp>
      <p:sp>
        <p:nvSpPr>
          <p:cNvPr id="89" name="Google Shape;89;p15"/>
          <p:cNvSpPr/>
          <p:nvPr/>
        </p:nvSpPr>
        <p:spPr>
          <a:xfrm>
            <a:off x="7658576" y="5194340"/>
            <a:ext cx="5987177" cy="55554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0" i="0" u="none" strike="noStrike" cap="none">
                <a:solidFill>
                  <a:srgbClr val="EBEDF0"/>
                </a:solidFill>
                <a:latin typeface="Geist"/>
                <a:ea typeface="Geist"/>
                <a:cs typeface="Geist"/>
                <a:sym typeface="Geist"/>
              </a:rPr>
              <a:t>Which products have been discontinued but still occupy inventory space?</a:t>
            </a:r>
            <a:endParaRPr sz="16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p:nvPr/>
        </p:nvSpPr>
        <p:spPr>
          <a:xfrm>
            <a:off x="793790" y="271463"/>
            <a:ext cx="6004917" cy="737116"/>
          </a:xfrm>
          <a:prstGeom prst="rect">
            <a:avLst/>
          </a:prstGeom>
          <a:noFill/>
          <a:ln>
            <a:noFill/>
          </a:ln>
        </p:spPr>
        <p:txBody>
          <a:bodyPr spcFirstLastPara="1" wrap="square" lIns="0" tIns="0" rIns="0" bIns="0" anchor="t" anchorCtr="0">
            <a:noAutofit/>
          </a:bodyPr>
          <a:lstStyle/>
          <a:p>
            <a:pPr marL="0" marR="0" lvl="0" indent="0" algn="l" rtl="0">
              <a:lnSpc>
                <a:spcPct val="130337"/>
              </a:lnSpc>
              <a:spcBef>
                <a:spcPts val="0"/>
              </a:spcBef>
              <a:spcAft>
                <a:spcPts val="0"/>
              </a:spcAft>
              <a:buClr>
                <a:srgbClr val="F2F5FA"/>
              </a:buClr>
              <a:buSzPts val="4450"/>
              <a:buFont typeface="Geist"/>
              <a:buNone/>
            </a:pPr>
            <a:r>
              <a:rPr lang="en-US" sz="4450" b="1" i="0" u="none" strike="noStrike" cap="none" dirty="0">
                <a:solidFill>
                  <a:srgbClr val="F2F5FA"/>
                </a:solidFill>
                <a:latin typeface="Geist"/>
                <a:ea typeface="Geist"/>
                <a:cs typeface="Geist"/>
                <a:sym typeface="Geist"/>
              </a:rPr>
              <a:t>Findings and Analysis</a:t>
            </a:r>
            <a:endParaRPr sz="4450" b="0" i="0" u="none" strike="noStrike" cap="none" dirty="0"/>
          </a:p>
        </p:txBody>
      </p:sp>
      <p:sp>
        <p:nvSpPr>
          <p:cNvPr id="96" name="Google Shape;96;p16"/>
          <p:cNvSpPr/>
          <p:nvPr/>
        </p:nvSpPr>
        <p:spPr>
          <a:xfrm>
            <a:off x="793790" y="1904524"/>
            <a:ext cx="13042821" cy="294799"/>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From the analysis of SQL queries we performed on the company's database, the following findings emerged:</a:t>
            </a:r>
            <a:endParaRPr sz="1750" b="0" i="0" u="none" strike="noStrike" cap="none"/>
          </a:p>
        </p:txBody>
      </p:sp>
      <p:sp>
        <p:nvSpPr>
          <p:cNvPr id="97" name="Google Shape;97;p16"/>
          <p:cNvSpPr/>
          <p:nvPr/>
        </p:nvSpPr>
        <p:spPr>
          <a:xfrm>
            <a:off x="793790" y="2711768"/>
            <a:ext cx="6407944" cy="4804052"/>
          </a:xfrm>
          <a:prstGeom prst="roundRect">
            <a:avLst>
              <a:gd name="adj" fmla="val 2891"/>
            </a:avLst>
          </a:prstGeom>
          <a:solidFill>
            <a:srgbClr val="101620">
              <a:alpha val="94901"/>
            </a:srgbClr>
          </a:solidFill>
          <a:ln w="30475"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6" descr="preencoded.png"/>
          <p:cNvPicPr preferRelativeResize="0"/>
          <p:nvPr/>
        </p:nvPicPr>
        <p:blipFill rotWithShape="1">
          <a:blip r:embed="rId3">
            <a:alphaModFix/>
          </a:blip>
          <a:srcRect/>
          <a:stretch/>
        </p:blipFill>
        <p:spPr>
          <a:xfrm>
            <a:off x="793788" y="2711768"/>
            <a:ext cx="91441" cy="4804052"/>
          </a:xfrm>
          <a:prstGeom prst="rect">
            <a:avLst/>
          </a:prstGeom>
          <a:noFill/>
          <a:ln>
            <a:noFill/>
          </a:ln>
        </p:spPr>
      </p:pic>
      <p:sp>
        <p:nvSpPr>
          <p:cNvPr id="99" name="Google Shape;99;p16"/>
          <p:cNvSpPr/>
          <p:nvPr/>
        </p:nvSpPr>
        <p:spPr>
          <a:xfrm>
            <a:off x="1142524" y="2953005"/>
            <a:ext cx="3372088"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dirty="0">
                <a:solidFill>
                  <a:srgbClr val="6296FF"/>
                </a:solidFill>
                <a:latin typeface="Geist"/>
                <a:ea typeface="Geist"/>
                <a:cs typeface="Geist"/>
                <a:sym typeface="Geist"/>
              </a:rPr>
              <a:t>Revenue vs. Profitability</a:t>
            </a:r>
            <a:endParaRPr sz="2200" b="0" i="0" u="none" strike="noStrike" cap="none" dirty="0"/>
          </a:p>
        </p:txBody>
      </p:sp>
      <p:sp>
        <p:nvSpPr>
          <p:cNvPr id="100" name="Google Shape;100;p16"/>
          <p:cNvSpPr/>
          <p:nvPr/>
        </p:nvSpPr>
        <p:spPr>
          <a:xfrm>
            <a:off x="1142524" y="3956582"/>
            <a:ext cx="5801916" cy="589598"/>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dirty="0">
                <a:solidFill>
                  <a:srgbClr val="EBEDF0"/>
                </a:solidFill>
                <a:latin typeface="Geist"/>
                <a:ea typeface="Geist"/>
                <a:cs typeface="Geist"/>
                <a:sym typeface="Geist"/>
              </a:rPr>
              <a:t>The product "Cote de </a:t>
            </a:r>
            <a:r>
              <a:rPr lang="en-US" sz="1750" b="0" i="0" u="none" strike="noStrike" cap="none" dirty="0" err="1">
                <a:solidFill>
                  <a:srgbClr val="EBEDF0"/>
                </a:solidFill>
                <a:latin typeface="Geist"/>
                <a:ea typeface="Geist"/>
                <a:cs typeface="Geist"/>
                <a:sym typeface="Geist"/>
              </a:rPr>
              <a:t>Blaye</a:t>
            </a:r>
            <a:r>
              <a:rPr lang="en-US" sz="1750" b="0" i="0" u="none" strike="noStrike" cap="none" dirty="0">
                <a:solidFill>
                  <a:srgbClr val="EBEDF0"/>
                </a:solidFill>
                <a:latin typeface="Geist"/>
                <a:ea typeface="Geist"/>
                <a:cs typeface="Geist"/>
                <a:sym typeface="Geist"/>
              </a:rPr>
              <a:t>" leads the revenue chart with a sum of approximately $149,984.2.</a:t>
            </a:r>
            <a:endParaRPr sz="1750" b="0" i="0" u="none" strike="noStrike" cap="none" dirty="0"/>
          </a:p>
        </p:txBody>
      </p:sp>
      <p:sp>
        <p:nvSpPr>
          <p:cNvPr id="101" name="Google Shape;101;p16"/>
          <p:cNvSpPr/>
          <p:nvPr/>
        </p:nvSpPr>
        <p:spPr>
          <a:xfrm>
            <a:off x="1142524" y="4682268"/>
            <a:ext cx="5801916" cy="1768793"/>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It is important to note that for this calculation, we used the critical definition from the project guidelines: the Unit Price column in the products table represents the purchase cost to the supplier, while the UnitPrice in the order details table represents the selling price to the customer.</a:t>
            </a:r>
            <a:endParaRPr sz="1750" b="0" i="0" u="none" strike="noStrike" cap="none"/>
          </a:p>
        </p:txBody>
      </p:sp>
      <p:sp>
        <p:nvSpPr>
          <p:cNvPr id="102" name="Google Shape;102;p16"/>
          <p:cNvSpPr/>
          <p:nvPr/>
        </p:nvSpPr>
        <p:spPr>
          <a:xfrm>
            <a:off x="1142524" y="6587149"/>
            <a:ext cx="5801916" cy="589598"/>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The Beverages category is the strongest category with total sales of approximately $500,000.</a:t>
            </a:r>
            <a:endParaRPr sz="1750" b="0" i="0" u="none" strike="noStrike" cap="none"/>
          </a:p>
        </p:txBody>
      </p:sp>
      <p:sp>
        <p:nvSpPr>
          <p:cNvPr id="103" name="Google Shape;103;p16"/>
          <p:cNvSpPr/>
          <p:nvPr/>
        </p:nvSpPr>
        <p:spPr>
          <a:xfrm>
            <a:off x="7428548" y="2711768"/>
            <a:ext cx="6408063" cy="4804052"/>
          </a:xfrm>
          <a:prstGeom prst="roundRect">
            <a:avLst>
              <a:gd name="adj" fmla="val 2891"/>
            </a:avLst>
          </a:prstGeom>
          <a:solidFill>
            <a:srgbClr val="101620">
              <a:alpha val="94901"/>
            </a:srgbClr>
          </a:solidFill>
          <a:ln w="30475"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6" descr="preencoded.png"/>
          <p:cNvPicPr preferRelativeResize="0"/>
          <p:nvPr/>
        </p:nvPicPr>
        <p:blipFill rotWithShape="1">
          <a:blip r:embed="rId3">
            <a:alphaModFix/>
          </a:blip>
          <a:srcRect/>
          <a:stretch/>
        </p:blipFill>
        <p:spPr>
          <a:xfrm>
            <a:off x="7428547" y="2711768"/>
            <a:ext cx="91439" cy="4804052"/>
          </a:xfrm>
          <a:prstGeom prst="rect">
            <a:avLst/>
          </a:prstGeom>
          <a:noFill/>
          <a:ln>
            <a:noFill/>
          </a:ln>
        </p:spPr>
      </p:pic>
      <p:sp>
        <p:nvSpPr>
          <p:cNvPr id="105" name="Google Shape;105;p16"/>
          <p:cNvSpPr/>
          <p:nvPr/>
        </p:nvSpPr>
        <p:spPr>
          <a:xfrm>
            <a:off x="7777282" y="2711768"/>
            <a:ext cx="5802035" cy="736997"/>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6296FF"/>
              </a:buClr>
              <a:buSzPts val="2200"/>
              <a:buFont typeface="Geist"/>
              <a:buNone/>
            </a:pPr>
            <a:r>
              <a:rPr lang="en-US" sz="2200" b="1" i="0" u="none" strike="noStrike" cap="none">
                <a:solidFill>
                  <a:srgbClr val="6296FF"/>
                </a:solidFill>
                <a:latin typeface="Geist"/>
                <a:ea typeface="Geist"/>
                <a:cs typeface="Geist"/>
                <a:sym typeface="Geist"/>
              </a:rPr>
              <a:t>Identification of Unrealized Capital and Inventory</a:t>
            </a:r>
            <a:endParaRPr sz="2200" b="0" i="0" u="none" strike="noStrike" cap="none"/>
          </a:p>
        </p:txBody>
      </p:sp>
      <p:sp>
        <p:nvSpPr>
          <p:cNvPr id="106" name="Google Shape;106;p16"/>
          <p:cNvSpPr/>
          <p:nvPr/>
        </p:nvSpPr>
        <p:spPr>
          <a:xfrm>
            <a:off x="7777282" y="3584853"/>
            <a:ext cx="5802035" cy="1473994"/>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We identified several discontinued products that still hold physical inventory. Such as Mishi Kobe Niku from the meat category, with 29 units in stock whose monetary value stands at $1,406. Another example is Rössle Sauerkraut with inventory worth $592.80.</a:t>
            </a:r>
            <a:endParaRPr sz="1750" b="0" i="0" u="none" strike="noStrike" cap="none"/>
          </a:p>
        </p:txBody>
      </p:sp>
      <p:sp>
        <p:nvSpPr>
          <p:cNvPr id="107" name="Google Shape;107;p16"/>
          <p:cNvSpPr/>
          <p:nvPr/>
        </p:nvSpPr>
        <p:spPr>
          <a:xfrm>
            <a:off x="7777282" y="5194935"/>
            <a:ext cx="5802035" cy="2063591"/>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In total, there are discontinued products that are not generating active cash flow, valued at $2,225, and occupying warehouse space with 101 units of products. It should be noted that such food products have a certain expiration date and ultimately lead to a direct loss, despite the company having already paid suppliers for them.</a:t>
            </a:r>
            <a:endParaRPr sz="17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p:nvPr/>
        </p:nvSpPr>
        <p:spPr>
          <a:xfrm>
            <a:off x="793790" y="1186339"/>
            <a:ext cx="13042821" cy="1474232"/>
          </a:xfrm>
          <a:prstGeom prst="rect">
            <a:avLst/>
          </a:prstGeom>
          <a:noFill/>
          <a:ln>
            <a:noFill/>
          </a:ln>
        </p:spPr>
        <p:txBody>
          <a:bodyPr spcFirstLastPara="1" wrap="square" lIns="0" tIns="0" rIns="0" bIns="0" anchor="t" anchorCtr="0">
            <a:noAutofit/>
          </a:bodyPr>
          <a:lstStyle/>
          <a:p>
            <a:pPr marL="0" marR="0" lvl="0" indent="0" algn="l" rtl="0">
              <a:lnSpc>
                <a:spcPct val="130337"/>
              </a:lnSpc>
              <a:spcBef>
                <a:spcPts val="0"/>
              </a:spcBef>
              <a:spcAft>
                <a:spcPts val="0"/>
              </a:spcAft>
              <a:buClr>
                <a:srgbClr val="F2F5FA"/>
              </a:buClr>
              <a:buSzPts val="4450"/>
              <a:buFont typeface="Geist"/>
              <a:buNone/>
            </a:pPr>
            <a:r>
              <a:rPr lang="en-US" sz="4450" b="1" i="0" u="none" strike="noStrike" cap="none">
                <a:solidFill>
                  <a:srgbClr val="F2F5FA"/>
                </a:solidFill>
                <a:latin typeface="Geist"/>
                <a:ea typeface="Geist"/>
                <a:cs typeface="Geist"/>
                <a:sym typeface="Geist"/>
              </a:rPr>
              <a:t>Conclusions and Business Recommendations - Action Plan</a:t>
            </a:r>
            <a:endParaRPr sz="4450" b="0" i="0" u="none" strike="noStrike" cap="none"/>
          </a:p>
        </p:txBody>
      </p:sp>
      <p:pic>
        <p:nvPicPr>
          <p:cNvPr id="114" name="Google Shape;114;p17" descr="preencoded.png"/>
          <p:cNvPicPr preferRelativeResize="0"/>
          <p:nvPr/>
        </p:nvPicPr>
        <p:blipFill rotWithShape="1">
          <a:blip r:embed="rId3">
            <a:alphaModFix/>
          </a:blip>
          <a:srcRect/>
          <a:stretch/>
        </p:blipFill>
        <p:spPr>
          <a:xfrm>
            <a:off x="793790" y="3114199"/>
            <a:ext cx="4347567" cy="907256"/>
          </a:xfrm>
          <a:prstGeom prst="rect">
            <a:avLst/>
          </a:prstGeom>
          <a:noFill/>
          <a:ln>
            <a:noFill/>
          </a:ln>
        </p:spPr>
      </p:pic>
      <p:sp>
        <p:nvSpPr>
          <p:cNvPr id="115" name="Google Shape;115;p17"/>
          <p:cNvSpPr/>
          <p:nvPr/>
        </p:nvSpPr>
        <p:spPr>
          <a:xfrm>
            <a:off x="1020604" y="4248269"/>
            <a:ext cx="2951559"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EBEDF0"/>
              </a:buClr>
              <a:buSzPts val="2200"/>
              <a:buFont typeface="Geist"/>
              <a:buNone/>
            </a:pPr>
            <a:r>
              <a:rPr lang="en-US" sz="2200" b="1" i="0" u="none" strike="noStrike" cap="none">
                <a:solidFill>
                  <a:srgbClr val="EBEDF0"/>
                </a:solidFill>
                <a:latin typeface="Geist"/>
                <a:ea typeface="Geist"/>
                <a:cs typeface="Geist"/>
                <a:sym typeface="Geist"/>
              </a:rPr>
              <a:t>Inventory Realization</a:t>
            </a:r>
            <a:endParaRPr sz="2200" b="0" i="0" u="none" strike="noStrike" cap="none"/>
          </a:p>
        </p:txBody>
      </p:sp>
      <p:sp>
        <p:nvSpPr>
          <p:cNvPr id="116" name="Google Shape;116;p17"/>
          <p:cNvSpPr/>
          <p:nvPr/>
        </p:nvSpPr>
        <p:spPr>
          <a:xfrm>
            <a:off x="1020604" y="5047654"/>
            <a:ext cx="3893939" cy="1768793"/>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dirty="0">
                <a:solidFill>
                  <a:srgbClr val="EBEDF0"/>
                </a:solidFill>
                <a:latin typeface="Geist"/>
                <a:ea typeface="Geist"/>
                <a:cs typeface="Geist"/>
                <a:sym typeface="Geist"/>
              </a:rPr>
              <a:t>A clearance sale should be conducted for products in the Discontinued category. The goal is to quickly convert inventory into liquid capital to prevent total loss of investment in these products.</a:t>
            </a:r>
            <a:endParaRPr sz="1750" b="0" i="0" u="none" strike="noStrike" cap="none" dirty="0"/>
          </a:p>
        </p:txBody>
      </p:sp>
      <p:pic>
        <p:nvPicPr>
          <p:cNvPr id="117" name="Google Shape;117;p17" descr="preencoded.png"/>
          <p:cNvPicPr preferRelativeResize="0"/>
          <p:nvPr/>
        </p:nvPicPr>
        <p:blipFill rotWithShape="1">
          <a:blip r:embed="rId4">
            <a:alphaModFix/>
          </a:blip>
          <a:srcRect/>
          <a:stretch/>
        </p:blipFill>
        <p:spPr>
          <a:xfrm>
            <a:off x="5141357" y="3114199"/>
            <a:ext cx="4347567" cy="907256"/>
          </a:xfrm>
          <a:prstGeom prst="rect">
            <a:avLst/>
          </a:prstGeom>
          <a:noFill/>
          <a:ln>
            <a:noFill/>
          </a:ln>
        </p:spPr>
      </p:pic>
      <p:sp>
        <p:nvSpPr>
          <p:cNvPr id="118" name="Google Shape;118;p17"/>
          <p:cNvSpPr/>
          <p:nvPr/>
        </p:nvSpPr>
        <p:spPr>
          <a:xfrm>
            <a:off x="5368171" y="4248269"/>
            <a:ext cx="2835235"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EBEDF0"/>
              </a:buClr>
              <a:buSzPts val="2200"/>
              <a:buFont typeface="Geist"/>
              <a:buNone/>
            </a:pPr>
            <a:r>
              <a:rPr lang="en-US" sz="2200" b="1" i="0" u="none" strike="noStrike" cap="none">
                <a:solidFill>
                  <a:srgbClr val="EBEDF0"/>
                </a:solidFill>
                <a:latin typeface="Geist"/>
                <a:ea typeface="Geist"/>
                <a:cs typeface="Geist"/>
                <a:sym typeface="Geist"/>
              </a:rPr>
              <a:t>Reinvestment</a:t>
            </a:r>
            <a:endParaRPr sz="2200" b="0" i="0" u="none" strike="noStrike" cap="none"/>
          </a:p>
        </p:txBody>
      </p:sp>
      <p:sp>
        <p:nvSpPr>
          <p:cNvPr id="119" name="Google Shape;119;p17"/>
          <p:cNvSpPr/>
          <p:nvPr/>
        </p:nvSpPr>
        <p:spPr>
          <a:xfrm>
            <a:off x="5368171" y="4752856"/>
            <a:ext cx="3893939" cy="2063591"/>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a:solidFill>
                  <a:srgbClr val="EBEDF0"/>
                </a:solidFill>
                <a:latin typeface="Geist"/>
                <a:ea typeface="Geist"/>
                <a:cs typeface="Geist"/>
                <a:sym typeface="Geist"/>
              </a:rPr>
              <a:t>We recommend reinvesting the capital freed up from inventory clearance into purchasing additional inventory and marketing promotion for products with proven profitability such as Côte de Blaye and products from the Beverages category.</a:t>
            </a:r>
            <a:endParaRPr sz="1750" b="0" i="0" u="none" strike="noStrike" cap="none"/>
          </a:p>
        </p:txBody>
      </p:sp>
      <p:pic>
        <p:nvPicPr>
          <p:cNvPr id="120" name="Google Shape;120;p17" descr="preencoded.png"/>
          <p:cNvPicPr preferRelativeResize="0"/>
          <p:nvPr/>
        </p:nvPicPr>
        <p:blipFill rotWithShape="1">
          <a:blip r:embed="rId5">
            <a:alphaModFix/>
          </a:blip>
          <a:srcRect/>
          <a:stretch/>
        </p:blipFill>
        <p:spPr>
          <a:xfrm>
            <a:off x="9488924" y="3114199"/>
            <a:ext cx="4347567" cy="907256"/>
          </a:xfrm>
          <a:prstGeom prst="rect">
            <a:avLst/>
          </a:prstGeom>
          <a:noFill/>
          <a:ln>
            <a:noFill/>
          </a:ln>
        </p:spPr>
      </p:pic>
      <p:sp>
        <p:nvSpPr>
          <p:cNvPr id="121" name="Google Shape;121;p17"/>
          <p:cNvSpPr/>
          <p:nvPr/>
        </p:nvSpPr>
        <p:spPr>
          <a:xfrm>
            <a:off x="9715738" y="4248269"/>
            <a:ext cx="3374946" cy="368498"/>
          </a:xfrm>
          <a:prstGeom prst="rect">
            <a:avLst/>
          </a:prstGeom>
          <a:noFill/>
          <a:ln>
            <a:noFill/>
          </a:ln>
        </p:spPr>
        <p:txBody>
          <a:bodyPr spcFirstLastPara="1" wrap="square" lIns="0" tIns="0" rIns="0" bIns="0" anchor="t" anchorCtr="0">
            <a:noAutofit/>
          </a:bodyPr>
          <a:lstStyle/>
          <a:p>
            <a:pPr marL="0" marR="0" lvl="0" indent="0" algn="l" rtl="0">
              <a:lnSpc>
                <a:spcPct val="131818"/>
              </a:lnSpc>
              <a:spcBef>
                <a:spcPts val="0"/>
              </a:spcBef>
              <a:spcAft>
                <a:spcPts val="0"/>
              </a:spcAft>
              <a:buClr>
                <a:srgbClr val="EBEDF0"/>
              </a:buClr>
              <a:buSzPts val="2200"/>
              <a:buFont typeface="Geist"/>
              <a:buNone/>
            </a:pPr>
            <a:r>
              <a:rPr lang="en-US" sz="2200" b="1" i="0" u="none" strike="noStrike" cap="none">
                <a:solidFill>
                  <a:srgbClr val="EBEDF0"/>
                </a:solidFill>
                <a:latin typeface="Geist"/>
                <a:ea typeface="Geist"/>
                <a:cs typeface="Geist"/>
                <a:sym typeface="Geist"/>
              </a:rPr>
              <a:t>Process Implementation</a:t>
            </a:r>
            <a:endParaRPr sz="2200" b="0" i="0" u="none" strike="noStrike" cap="none"/>
          </a:p>
        </p:txBody>
      </p:sp>
      <p:sp>
        <p:nvSpPr>
          <p:cNvPr id="122" name="Google Shape;122;p17"/>
          <p:cNvSpPr/>
          <p:nvPr/>
        </p:nvSpPr>
        <p:spPr>
          <a:xfrm>
            <a:off x="9715737" y="5043453"/>
            <a:ext cx="3893939" cy="1768793"/>
          </a:xfrm>
          <a:prstGeom prst="rect">
            <a:avLst/>
          </a:prstGeom>
          <a:noFill/>
          <a:ln>
            <a:noFill/>
          </a:ln>
        </p:spPr>
        <p:txBody>
          <a:bodyPr spcFirstLastPara="1" wrap="square" lIns="0" tIns="0" rIns="0" bIns="0" anchor="t" anchorCtr="0">
            <a:noAutofit/>
          </a:bodyPr>
          <a:lstStyle/>
          <a:p>
            <a:pPr marL="0" marR="0" lvl="0" indent="0" algn="l" rtl="0">
              <a:lnSpc>
                <a:spcPct val="131428"/>
              </a:lnSpc>
              <a:spcBef>
                <a:spcPts val="0"/>
              </a:spcBef>
              <a:spcAft>
                <a:spcPts val="0"/>
              </a:spcAft>
              <a:buClr>
                <a:srgbClr val="EBEDF0"/>
              </a:buClr>
              <a:buSzPts val="1750"/>
              <a:buFont typeface="Geist"/>
              <a:buNone/>
            </a:pPr>
            <a:r>
              <a:rPr lang="en-US" sz="1750" b="0" i="0" u="none" strike="noStrike" cap="none" dirty="0">
                <a:solidFill>
                  <a:srgbClr val="EBEDF0"/>
                </a:solidFill>
                <a:latin typeface="Geist"/>
                <a:ea typeface="Geist"/>
                <a:cs typeface="Geist"/>
                <a:sym typeface="Geist"/>
              </a:rPr>
              <a:t>It is recommended to ensure that discontinued products do not remain in stock for extended periods, thereby maintaining higher liquidity of company capital and maximizing profits.</a:t>
            </a:r>
            <a:endParaRPr sz="1750" b="0" i="0" u="none" strike="noStrike" cap="non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p:nvPr/>
        </p:nvSpPr>
        <p:spPr>
          <a:xfrm>
            <a:off x="755333" y="594836"/>
            <a:ext cx="2739747" cy="350639"/>
          </a:xfrm>
          <a:prstGeom prst="rect">
            <a:avLst/>
          </a:prstGeom>
          <a:noFill/>
          <a:ln>
            <a:noFill/>
          </a:ln>
        </p:spPr>
        <p:txBody>
          <a:bodyPr spcFirstLastPara="1" wrap="square" lIns="0" tIns="0" rIns="0" bIns="0" anchor="t" anchorCtr="0">
            <a:noAutofit/>
          </a:bodyPr>
          <a:lstStyle/>
          <a:p>
            <a:pPr marL="0" marR="0" lvl="0" indent="0" algn="l" rtl="0">
              <a:lnSpc>
                <a:spcPct val="130952"/>
              </a:lnSpc>
              <a:spcBef>
                <a:spcPts val="0"/>
              </a:spcBef>
              <a:spcAft>
                <a:spcPts val="0"/>
              </a:spcAft>
              <a:buClr>
                <a:srgbClr val="6296FF"/>
              </a:buClr>
              <a:buSzPts val="2100"/>
              <a:buFont typeface="Geist"/>
              <a:buNone/>
            </a:pPr>
            <a:r>
              <a:rPr lang="en-US" sz="2100" b="1" i="0" u="none" strike="noStrike" cap="none">
                <a:solidFill>
                  <a:srgbClr val="6296FF"/>
                </a:solidFill>
                <a:latin typeface="Geist"/>
                <a:ea typeface="Geist"/>
                <a:cs typeface="Geist"/>
                <a:sym typeface="Geist"/>
              </a:rPr>
              <a:t>Research Question 2</a:t>
            </a:r>
            <a:endParaRPr sz="2100" b="0" i="0" u="none" strike="noStrike" cap="none"/>
          </a:p>
        </p:txBody>
      </p:sp>
      <p:sp>
        <p:nvSpPr>
          <p:cNvPr id="129" name="Google Shape;129;p18"/>
          <p:cNvSpPr/>
          <p:nvPr/>
        </p:nvSpPr>
        <p:spPr>
          <a:xfrm>
            <a:off x="762952" y="1161216"/>
            <a:ext cx="13119735" cy="1402794"/>
          </a:xfrm>
          <a:prstGeom prst="rect">
            <a:avLst/>
          </a:prstGeom>
          <a:noFill/>
          <a:ln>
            <a:noFill/>
          </a:ln>
        </p:spPr>
        <p:txBody>
          <a:bodyPr spcFirstLastPara="1" wrap="square" lIns="0" tIns="0" rIns="0" bIns="0" anchor="t" anchorCtr="0">
            <a:noAutofit/>
          </a:bodyPr>
          <a:lstStyle/>
          <a:p>
            <a:pPr marL="0" marR="0" lvl="0" indent="0" algn="l" rtl="0">
              <a:lnSpc>
                <a:spcPct val="130952"/>
              </a:lnSpc>
              <a:spcBef>
                <a:spcPts val="0"/>
              </a:spcBef>
              <a:spcAft>
                <a:spcPts val="0"/>
              </a:spcAft>
              <a:buClr>
                <a:srgbClr val="F2F5FA"/>
              </a:buClr>
              <a:buSzPts val="4200"/>
              <a:buFont typeface="Geist"/>
              <a:buNone/>
            </a:pPr>
            <a:r>
              <a:rPr lang="en-US" sz="4200" b="1" i="0" u="none" strike="noStrike" cap="none" dirty="0">
                <a:solidFill>
                  <a:srgbClr val="F2F5FA"/>
                </a:solidFill>
                <a:latin typeface="Geist"/>
                <a:ea typeface="Geist"/>
                <a:cs typeface="Geist"/>
                <a:sym typeface="Geist"/>
              </a:rPr>
              <a:t>Segmentation of Leading Customers and Purchase Behavior Analysis</a:t>
            </a:r>
            <a:endParaRPr sz="4200" b="0" i="0" u="none" strike="noStrike" cap="none" dirty="0"/>
          </a:p>
        </p:txBody>
      </p:sp>
      <p:sp>
        <p:nvSpPr>
          <p:cNvPr id="130" name="Google Shape;130;p18"/>
          <p:cNvSpPr/>
          <p:nvPr/>
        </p:nvSpPr>
        <p:spPr>
          <a:xfrm>
            <a:off x="755333" y="2974062"/>
            <a:ext cx="2697837" cy="350639"/>
          </a:xfrm>
          <a:prstGeom prst="rect">
            <a:avLst/>
          </a:prstGeom>
          <a:noFill/>
          <a:ln>
            <a:noFill/>
          </a:ln>
        </p:spPr>
        <p:txBody>
          <a:bodyPr spcFirstLastPara="1" wrap="square" lIns="0" tIns="0" rIns="0" bIns="0" anchor="t" anchorCtr="0">
            <a:noAutofit/>
          </a:bodyPr>
          <a:lstStyle/>
          <a:p>
            <a:pPr marL="0" marR="0" lvl="0" indent="0" algn="l" rtl="0">
              <a:lnSpc>
                <a:spcPct val="130952"/>
              </a:lnSpc>
              <a:spcBef>
                <a:spcPts val="0"/>
              </a:spcBef>
              <a:spcAft>
                <a:spcPts val="0"/>
              </a:spcAft>
              <a:buClr>
                <a:srgbClr val="F2F5FA"/>
              </a:buClr>
              <a:buSzPts val="2100"/>
              <a:buFont typeface="Geist"/>
              <a:buNone/>
            </a:pPr>
            <a:r>
              <a:rPr lang="en-US" sz="2100" b="1" i="0" u="none" strike="noStrike" cap="none">
                <a:solidFill>
                  <a:srgbClr val="F2F5FA"/>
                </a:solidFill>
                <a:latin typeface="Geist"/>
                <a:ea typeface="Geist"/>
                <a:cs typeface="Geist"/>
                <a:sym typeface="Geist"/>
              </a:rPr>
              <a:t>The Main Question</a:t>
            </a:r>
            <a:endParaRPr sz="2100" b="0" i="0" u="none" strike="noStrike" cap="none"/>
          </a:p>
        </p:txBody>
      </p:sp>
      <p:sp>
        <p:nvSpPr>
          <p:cNvPr id="131" name="Google Shape;131;p18"/>
          <p:cNvSpPr/>
          <p:nvPr/>
        </p:nvSpPr>
        <p:spPr>
          <a:xfrm>
            <a:off x="755333" y="3540443"/>
            <a:ext cx="6296620" cy="841534"/>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EBEDF0"/>
              </a:buClr>
              <a:buSzPts val="1650"/>
              <a:buFont typeface="Geist"/>
              <a:buNone/>
            </a:pPr>
            <a:r>
              <a:rPr lang="en-US" sz="1650" b="0" i="0" u="none" strike="noStrike" cap="none">
                <a:solidFill>
                  <a:srgbClr val="EBEDF0"/>
                </a:solidFill>
                <a:latin typeface="Geist"/>
                <a:ea typeface="Geist"/>
                <a:cs typeface="Geist"/>
                <a:sym typeface="Geist"/>
              </a:rPr>
              <a:t>How can profitability be maximized by identifying leading customers and analyzing the relationship between order frequency and gross profit?</a:t>
            </a:r>
            <a:endParaRPr sz="1650" b="0" i="0" u="none" strike="noStrike" cap="none"/>
          </a:p>
        </p:txBody>
      </p:sp>
      <p:sp>
        <p:nvSpPr>
          <p:cNvPr id="132" name="Google Shape;132;p18"/>
          <p:cNvSpPr/>
          <p:nvPr/>
        </p:nvSpPr>
        <p:spPr>
          <a:xfrm>
            <a:off x="755333" y="4597718"/>
            <a:ext cx="2697837" cy="350639"/>
          </a:xfrm>
          <a:prstGeom prst="rect">
            <a:avLst/>
          </a:prstGeom>
          <a:noFill/>
          <a:ln>
            <a:noFill/>
          </a:ln>
        </p:spPr>
        <p:txBody>
          <a:bodyPr spcFirstLastPara="1" wrap="square" lIns="0" tIns="0" rIns="0" bIns="0" anchor="t" anchorCtr="0">
            <a:noAutofit/>
          </a:bodyPr>
          <a:lstStyle/>
          <a:p>
            <a:pPr marL="0" marR="0" lvl="0" indent="0" algn="l" rtl="0">
              <a:lnSpc>
                <a:spcPct val="130952"/>
              </a:lnSpc>
              <a:spcBef>
                <a:spcPts val="0"/>
              </a:spcBef>
              <a:spcAft>
                <a:spcPts val="0"/>
              </a:spcAft>
              <a:buClr>
                <a:srgbClr val="F2F5FA"/>
              </a:buClr>
              <a:buSzPts val="2100"/>
              <a:buFont typeface="Geist"/>
              <a:buNone/>
            </a:pPr>
            <a:r>
              <a:rPr lang="en-US" sz="2100" b="1" i="0" u="none" strike="noStrike" cap="none">
                <a:solidFill>
                  <a:srgbClr val="F2F5FA"/>
                </a:solidFill>
                <a:latin typeface="Geist"/>
                <a:ea typeface="Geist"/>
                <a:cs typeface="Geist"/>
                <a:sym typeface="Geist"/>
              </a:rPr>
              <a:t>Sub-Questions</a:t>
            </a:r>
            <a:endParaRPr sz="2100" b="0" i="0" u="none" strike="noStrike" cap="none"/>
          </a:p>
        </p:txBody>
      </p:sp>
      <p:sp>
        <p:nvSpPr>
          <p:cNvPr id="133" name="Google Shape;133;p18"/>
          <p:cNvSpPr/>
          <p:nvPr/>
        </p:nvSpPr>
        <p:spPr>
          <a:xfrm>
            <a:off x="755333" y="5164098"/>
            <a:ext cx="6296620" cy="561023"/>
          </a:xfrm>
          <a:prstGeom prst="rect">
            <a:avLst/>
          </a:prstGeom>
          <a:noFill/>
          <a:ln>
            <a:noFill/>
          </a:ln>
        </p:spPr>
        <p:txBody>
          <a:bodyPr spcFirstLastPara="1" wrap="square" lIns="0" tIns="0" rIns="0" bIns="0" anchor="t" anchorCtr="0">
            <a:noAutofit/>
          </a:bodyPr>
          <a:lstStyle/>
          <a:p>
            <a:pPr marL="342900" marR="0" lvl="0" indent="-342900" algn="l" rtl="0">
              <a:lnSpc>
                <a:spcPct val="133333"/>
              </a:lnSpc>
              <a:spcBef>
                <a:spcPts val="0"/>
              </a:spcBef>
              <a:spcAft>
                <a:spcPts val="0"/>
              </a:spcAft>
              <a:buClr>
                <a:srgbClr val="EBEDF0"/>
              </a:buClr>
              <a:buSzPts val="1650"/>
              <a:buFont typeface="Geist"/>
              <a:buChar char="•"/>
            </a:pPr>
            <a:r>
              <a:rPr lang="en-US" sz="1650" b="0" i="0" u="none" strike="noStrike" cap="none">
                <a:solidFill>
                  <a:srgbClr val="EBEDF0"/>
                </a:solidFill>
                <a:latin typeface="Geist"/>
                <a:ea typeface="Geist"/>
                <a:cs typeface="Geist"/>
                <a:sym typeface="Geist"/>
              </a:rPr>
              <a:t>Who are the top 5 customers by total revenue and gross profit?</a:t>
            </a:r>
            <a:endParaRPr sz="1650" b="0" i="0" u="none" strike="noStrike" cap="none"/>
          </a:p>
        </p:txBody>
      </p:sp>
      <p:sp>
        <p:nvSpPr>
          <p:cNvPr id="134" name="Google Shape;134;p18"/>
          <p:cNvSpPr/>
          <p:nvPr/>
        </p:nvSpPr>
        <p:spPr>
          <a:xfrm>
            <a:off x="755333" y="5800606"/>
            <a:ext cx="6296620" cy="841534"/>
          </a:xfrm>
          <a:prstGeom prst="rect">
            <a:avLst/>
          </a:prstGeom>
          <a:noFill/>
          <a:ln>
            <a:noFill/>
          </a:ln>
        </p:spPr>
        <p:txBody>
          <a:bodyPr spcFirstLastPara="1" wrap="square" lIns="0" tIns="0" rIns="0" bIns="0" anchor="t" anchorCtr="0">
            <a:noAutofit/>
          </a:bodyPr>
          <a:lstStyle/>
          <a:p>
            <a:pPr marL="342900" marR="0" lvl="0" indent="-342900" algn="l" rtl="0">
              <a:lnSpc>
                <a:spcPct val="133333"/>
              </a:lnSpc>
              <a:spcBef>
                <a:spcPts val="0"/>
              </a:spcBef>
              <a:spcAft>
                <a:spcPts val="0"/>
              </a:spcAft>
              <a:buClr>
                <a:srgbClr val="EBEDF0"/>
              </a:buClr>
              <a:buSzPts val="1650"/>
              <a:buFont typeface="Geist"/>
              <a:buChar char="•"/>
            </a:pPr>
            <a:r>
              <a:rPr lang="en-US" sz="1650" b="0" i="0" u="none" strike="noStrike" cap="none">
                <a:solidFill>
                  <a:srgbClr val="EBEDF0"/>
                </a:solidFill>
                <a:latin typeface="Geist"/>
                <a:ea typeface="Geist"/>
                <a:cs typeface="Geist"/>
                <a:sym typeface="Geist"/>
              </a:rPr>
              <a:t>Is there a statistical correlation between the number of orders placed by a customer and the profit generated for the company?</a:t>
            </a:r>
            <a:endParaRPr sz="1650" b="0" i="0" u="none" strike="noStrike" cap="none"/>
          </a:p>
        </p:txBody>
      </p:sp>
      <p:sp>
        <p:nvSpPr>
          <p:cNvPr id="135" name="Google Shape;135;p18"/>
          <p:cNvSpPr/>
          <p:nvPr/>
        </p:nvSpPr>
        <p:spPr>
          <a:xfrm>
            <a:off x="755333" y="6717625"/>
            <a:ext cx="6296620" cy="841534"/>
          </a:xfrm>
          <a:prstGeom prst="rect">
            <a:avLst/>
          </a:prstGeom>
          <a:noFill/>
          <a:ln>
            <a:noFill/>
          </a:ln>
        </p:spPr>
        <p:txBody>
          <a:bodyPr spcFirstLastPara="1" wrap="square" lIns="0" tIns="0" rIns="0" bIns="0" anchor="t" anchorCtr="0">
            <a:noAutofit/>
          </a:bodyPr>
          <a:lstStyle/>
          <a:p>
            <a:pPr marL="342900" marR="0" lvl="0" indent="-342900" algn="l" rtl="0">
              <a:lnSpc>
                <a:spcPct val="133333"/>
              </a:lnSpc>
              <a:spcBef>
                <a:spcPts val="0"/>
              </a:spcBef>
              <a:spcAft>
                <a:spcPts val="0"/>
              </a:spcAft>
              <a:buClr>
                <a:srgbClr val="EBEDF0"/>
              </a:buClr>
              <a:buSzPts val="1650"/>
              <a:buFont typeface="Geist"/>
              <a:buChar char="•"/>
            </a:pPr>
            <a:r>
              <a:rPr lang="en-US" sz="1650" b="0" i="0" u="none" strike="noStrike" cap="none">
                <a:solidFill>
                  <a:srgbClr val="EBEDF0"/>
                </a:solidFill>
                <a:latin typeface="Geist"/>
                <a:ea typeface="Geist"/>
                <a:cs typeface="Geist"/>
                <a:sym typeface="Geist"/>
              </a:rPr>
              <a:t>What is the geographical distribution of leading customers and where is Northwind's global economic power center concentrated?</a:t>
            </a:r>
            <a:endParaRPr sz="1650" b="0" i="0" u="none" strike="noStrike" cap="none"/>
          </a:p>
        </p:txBody>
      </p:sp>
      <p:sp>
        <p:nvSpPr>
          <p:cNvPr id="136" name="Google Shape;136;p18"/>
          <p:cNvSpPr/>
          <p:nvPr/>
        </p:nvSpPr>
        <p:spPr>
          <a:xfrm>
            <a:off x="7586067" y="2974062"/>
            <a:ext cx="2697837" cy="350639"/>
          </a:xfrm>
          <a:prstGeom prst="rect">
            <a:avLst/>
          </a:prstGeom>
          <a:noFill/>
          <a:ln>
            <a:noFill/>
          </a:ln>
        </p:spPr>
        <p:txBody>
          <a:bodyPr spcFirstLastPara="1" wrap="square" lIns="0" tIns="0" rIns="0" bIns="0" anchor="t" anchorCtr="0">
            <a:noAutofit/>
          </a:bodyPr>
          <a:lstStyle/>
          <a:p>
            <a:pPr marL="0" marR="0" lvl="0" indent="0" algn="l" rtl="0">
              <a:lnSpc>
                <a:spcPct val="130952"/>
              </a:lnSpc>
              <a:spcBef>
                <a:spcPts val="0"/>
              </a:spcBef>
              <a:spcAft>
                <a:spcPts val="0"/>
              </a:spcAft>
              <a:buClr>
                <a:srgbClr val="F2F5FA"/>
              </a:buClr>
              <a:buSzPts val="2100"/>
              <a:buFont typeface="Geist"/>
              <a:buNone/>
            </a:pPr>
            <a:r>
              <a:rPr lang="en-US" sz="2100" b="1" i="0" u="none" strike="noStrike" cap="none">
                <a:solidFill>
                  <a:srgbClr val="F2F5FA"/>
                </a:solidFill>
                <a:latin typeface="Geist"/>
                <a:ea typeface="Geist"/>
                <a:cs typeface="Geist"/>
                <a:sym typeface="Geist"/>
              </a:rPr>
              <a:t>Work Plan</a:t>
            </a:r>
            <a:endParaRPr sz="2100" b="0" i="0" u="none" strike="noStrike" cap="none"/>
          </a:p>
        </p:txBody>
      </p:sp>
      <p:sp>
        <p:nvSpPr>
          <p:cNvPr id="137" name="Google Shape;137;p18"/>
          <p:cNvSpPr/>
          <p:nvPr/>
        </p:nvSpPr>
        <p:spPr>
          <a:xfrm>
            <a:off x="7586067" y="3540443"/>
            <a:ext cx="6296620" cy="280511"/>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Tables in use:</a:t>
            </a:r>
            <a:r>
              <a:rPr lang="en-US" sz="1650" b="0" i="0" u="none" strike="noStrike" cap="none">
                <a:solidFill>
                  <a:srgbClr val="EBEDF0"/>
                </a:solidFill>
                <a:latin typeface="Geist"/>
                <a:ea typeface="Geist"/>
                <a:cs typeface="Geist"/>
                <a:sym typeface="Geist"/>
              </a:rPr>
              <a:t> Customers, Orders, Order Details, and Products.</a:t>
            </a:r>
            <a:endParaRPr sz="1650" b="0" i="0" u="none" strike="noStrike" cap="none"/>
          </a:p>
        </p:txBody>
      </p:sp>
      <p:sp>
        <p:nvSpPr>
          <p:cNvPr id="138" name="Google Shape;138;p18"/>
          <p:cNvSpPr/>
          <p:nvPr/>
        </p:nvSpPr>
        <p:spPr>
          <a:xfrm>
            <a:off x="7586067" y="4015145"/>
            <a:ext cx="6296620" cy="841534"/>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Tools:</a:t>
            </a:r>
            <a:r>
              <a:rPr lang="en-US" sz="1650" b="0" i="0" u="none" strike="noStrike" cap="none">
                <a:solidFill>
                  <a:srgbClr val="EBEDF0"/>
                </a:solidFill>
                <a:latin typeface="Geist"/>
                <a:ea typeface="Geist"/>
                <a:cs typeface="Geist"/>
                <a:sym typeface="Geist"/>
              </a:rPr>
              <a:t> Python (Pandas) for data processing and correlation calculation, (Seaborn, Matplotlib) for visualization, and Plotly for generating a world map by gross profit per country.</a:t>
            </a:r>
            <a:endParaRPr sz="1650" b="0" i="0" u="none" strike="noStrike" cap="none"/>
          </a:p>
        </p:txBody>
      </p:sp>
      <p:sp>
        <p:nvSpPr>
          <p:cNvPr id="139" name="Google Shape;139;p18"/>
          <p:cNvSpPr/>
          <p:nvPr/>
        </p:nvSpPr>
        <p:spPr>
          <a:xfrm>
            <a:off x="7586067" y="5050869"/>
            <a:ext cx="6296620" cy="1122045"/>
          </a:xfrm>
          <a:prstGeom prst="rect">
            <a:avLst/>
          </a:prstGeom>
          <a:noFill/>
          <a:ln>
            <a:noFill/>
          </a:ln>
        </p:spPr>
        <p:txBody>
          <a:bodyPr spcFirstLastPara="1" wrap="square" lIns="0" tIns="0" rIns="0" bIns="0" anchor="t" anchorCtr="0">
            <a:noAutofit/>
          </a:bodyPr>
          <a:lstStyle/>
          <a:p>
            <a:pPr marL="0" marR="0" lvl="0" indent="0" algn="l" rtl="0">
              <a:lnSpc>
                <a:spcPct val="13333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Calculation Logic:</a:t>
            </a:r>
            <a:r>
              <a:rPr lang="en-US" sz="1650" b="0" i="0" u="none" strike="noStrike" cap="none">
                <a:solidFill>
                  <a:srgbClr val="EBEDF0"/>
                </a:solidFill>
                <a:latin typeface="Geist"/>
                <a:ea typeface="Geist"/>
                <a:cs typeface="Geist"/>
                <a:sym typeface="Geist"/>
              </a:rPr>
              <a:t> Merging tables to cross-reference selling price against purchase cost (found in the Products table), calculating Gross Profit at the row level, and aggregation by customer.</a:t>
            </a:r>
            <a:endParaRPr sz="165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p:nvPr/>
        </p:nvSpPr>
        <p:spPr>
          <a:xfrm>
            <a:off x="2164080" y="869990"/>
            <a:ext cx="9288304" cy="529352"/>
          </a:xfrm>
          <a:prstGeom prst="rect">
            <a:avLst/>
          </a:prstGeom>
          <a:noFill/>
          <a:ln>
            <a:noFill/>
          </a:ln>
        </p:spPr>
        <p:txBody>
          <a:bodyPr spcFirstLastPara="1" wrap="square" lIns="0" tIns="0" rIns="0" bIns="0" anchor="t" anchorCtr="0">
            <a:noAutofit/>
          </a:bodyPr>
          <a:lstStyle/>
          <a:p>
            <a:pPr marL="0" marR="0" lvl="0" indent="0" algn="l" rtl="0">
              <a:lnSpc>
                <a:spcPct val="129687"/>
              </a:lnSpc>
              <a:spcBef>
                <a:spcPts val="0"/>
              </a:spcBef>
              <a:spcAft>
                <a:spcPts val="0"/>
              </a:spcAft>
              <a:buClr>
                <a:srgbClr val="F2F5FA"/>
              </a:buClr>
              <a:buSzPts val="3200"/>
              <a:buFont typeface="Geist"/>
              <a:buNone/>
            </a:pPr>
            <a:r>
              <a:rPr lang="en-US" sz="3200" b="1" i="0" u="none" strike="noStrike" cap="none">
                <a:solidFill>
                  <a:srgbClr val="F2F5FA"/>
                </a:solidFill>
                <a:latin typeface="Geist"/>
                <a:ea typeface="Geist"/>
                <a:cs typeface="Geist"/>
                <a:sym typeface="Geist"/>
              </a:rPr>
              <a:t>Findings and Conclusions - Leading Customers</a:t>
            </a:r>
            <a:endParaRPr sz="3200" b="0" i="0" u="none" strike="noStrike" cap="none"/>
          </a:p>
        </p:txBody>
      </p:sp>
      <p:sp>
        <p:nvSpPr>
          <p:cNvPr id="146" name="Google Shape;146;p19"/>
          <p:cNvSpPr/>
          <p:nvPr/>
        </p:nvSpPr>
        <p:spPr>
          <a:xfrm>
            <a:off x="2164080" y="1936790"/>
            <a:ext cx="3298269" cy="5374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BEDF0"/>
              </a:buClr>
              <a:buSzPts val="4200"/>
              <a:buFont typeface="Geist"/>
              <a:buNone/>
            </a:pPr>
            <a:r>
              <a:rPr lang="en-US" sz="4200" b="1" i="0" u="none" strike="noStrike" cap="none" dirty="0">
                <a:solidFill>
                  <a:srgbClr val="EBEDF0"/>
                </a:solidFill>
                <a:latin typeface="Geist"/>
                <a:ea typeface="Geist"/>
                <a:cs typeface="Geist"/>
                <a:sym typeface="Geist"/>
              </a:rPr>
              <a:t>0.89</a:t>
            </a:r>
            <a:endParaRPr sz="4200" b="0" i="0" u="none" strike="noStrike" cap="none" dirty="0"/>
          </a:p>
        </p:txBody>
      </p:sp>
      <p:sp>
        <p:nvSpPr>
          <p:cNvPr id="147" name="Google Shape;147;p19"/>
          <p:cNvSpPr/>
          <p:nvPr/>
        </p:nvSpPr>
        <p:spPr>
          <a:xfrm>
            <a:off x="2795230" y="2547580"/>
            <a:ext cx="2035969" cy="264676"/>
          </a:xfrm>
          <a:prstGeom prst="rect">
            <a:avLst/>
          </a:prstGeom>
          <a:noFill/>
          <a:ln>
            <a:noFill/>
          </a:ln>
        </p:spPr>
        <p:txBody>
          <a:bodyPr spcFirstLastPara="1" wrap="square" lIns="0" tIns="0" rIns="0" bIns="0" anchor="t" anchorCtr="0">
            <a:noAutofit/>
          </a:bodyPr>
          <a:lstStyle/>
          <a:p>
            <a:pPr marL="0" marR="0" lvl="0" indent="0" algn="ctr" rtl="0">
              <a:lnSpc>
                <a:spcPct val="128125"/>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Strong Correlation</a:t>
            </a:r>
            <a:endParaRPr sz="1600" b="0" i="0" u="none" strike="noStrike" cap="none"/>
          </a:p>
        </p:txBody>
      </p:sp>
      <p:sp>
        <p:nvSpPr>
          <p:cNvPr id="148" name="Google Shape;148;p19"/>
          <p:cNvSpPr/>
          <p:nvPr/>
        </p:nvSpPr>
        <p:spPr>
          <a:xfrm>
            <a:off x="2164080" y="2909888"/>
            <a:ext cx="3298269" cy="211693"/>
          </a:xfrm>
          <a:prstGeom prst="rect">
            <a:avLst/>
          </a:prstGeom>
          <a:noFill/>
          <a:ln>
            <a:noFill/>
          </a:ln>
        </p:spPr>
        <p:txBody>
          <a:bodyPr spcFirstLastPara="1" wrap="square" lIns="0" tIns="0" rIns="0" bIns="0" anchor="t" anchorCtr="0">
            <a:noAutofit/>
          </a:bodyPr>
          <a:lstStyle/>
          <a:p>
            <a:pPr marL="0" marR="0" lvl="0" indent="0" algn="ctr" rtl="0">
              <a:lnSpc>
                <a:spcPct val="132000"/>
              </a:lnSpc>
              <a:spcBef>
                <a:spcPts val="0"/>
              </a:spcBef>
              <a:spcAft>
                <a:spcPts val="0"/>
              </a:spcAft>
              <a:buClr>
                <a:srgbClr val="EBEDF0"/>
              </a:buClr>
              <a:buSzPts val="1250"/>
              <a:buFont typeface="Geist"/>
              <a:buNone/>
            </a:pPr>
            <a:r>
              <a:rPr lang="en-US" sz="1250" b="0" i="0" u="none" strike="noStrike" cap="none">
                <a:solidFill>
                  <a:srgbClr val="EBEDF0"/>
                </a:solidFill>
                <a:latin typeface="Geist"/>
                <a:ea typeface="Geist"/>
                <a:cs typeface="Geist"/>
                <a:sym typeface="Geist"/>
              </a:rPr>
              <a:t>between order frequency and gross profit</a:t>
            </a:r>
            <a:endParaRPr sz="1250" b="0" i="0" u="none" strike="noStrike" cap="none"/>
          </a:p>
        </p:txBody>
      </p:sp>
      <p:sp>
        <p:nvSpPr>
          <p:cNvPr id="149" name="Google Shape;149;p19"/>
          <p:cNvSpPr/>
          <p:nvPr/>
        </p:nvSpPr>
        <p:spPr>
          <a:xfrm>
            <a:off x="5665946" y="1806535"/>
            <a:ext cx="3298388" cy="5374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BEDF0"/>
              </a:buClr>
              <a:buSzPts val="4200"/>
              <a:buFont typeface="Geist"/>
              <a:buNone/>
            </a:pPr>
            <a:r>
              <a:rPr lang="en-US" sz="4200" b="1" i="0" u="none" strike="noStrike" cap="none">
                <a:solidFill>
                  <a:srgbClr val="EBEDF0"/>
                </a:solidFill>
                <a:latin typeface="Geist"/>
                <a:ea typeface="Geist"/>
                <a:cs typeface="Geist"/>
                <a:sym typeface="Geist"/>
              </a:rPr>
              <a:t>$115K</a:t>
            </a:r>
            <a:endParaRPr sz="4200" b="0" i="0" u="none" strike="noStrike" cap="none"/>
          </a:p>
        </p:txBody>
      </p:sp>
      <p:sp>
        <p:nvSpPr>
          <p:cNvPr id="150" name="Google Shape;150;p19"/>
          <p:cNvSpPr/>
          <p:nvPr/>
        </p:nvSpPr>
        <p:spPr>
          <a:xfrm>
            <a:off x="6297097" y="2547580"/>
            <a:ext cx="2035969" cy="264676"/>
          </a:xfrm>
          <a:prstGeom prst="rect">
            <a:avLst/>
          </a:prstGeom>
          <a:noFill/>
          <a:ln>
            <a:noFill/>
          </a:ln>
        </p:spPr>
        <p:txBody>
          <a:bodyPr spcFirstLastPara="1" wrap="square" lIns="0" tIns="0" rIns="0" bIns="0" anchor="t" anchorCtr="0">
            <a:noAutofit/>
          </a:bodyPr>
          <a:lstStyle/>
          <a:p>
            <a:pPr marL="0" marR="0" lvl="0" indent="0" algn="ctr" rtl="0">
              <a:lnSpc>
                <a:spcPct val="128125"/>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USA</a:t>
            </a:r>
            <a:endParaRPr sz="1600" b="0" i="0" u="none" strike="noStrike" cap="none"/>
          </a:p>
        </p:txBody>
      </p:sp>
      <p:sp>
        <p:nvSpPr>
          <p:cNvPr id="151" name="Google Shape;151;p19"/>
          <p:cNvSpPr/>
          <p:nvPr/>
        </p:nvSpPr>
        <p:spPr>
          <a:xfrm>
            <a:off x="5665946" y="2909888"/>
            <a:ext cx="3298388" cy="211693"/>
          </a:xfrm>
          <a:prstGeom prst="rect">
            <a:avLst/>
          </a:prstGeom>
          <a:noFill/>
          <a:ln>
            <a:noFill/>
          </a:ln>
        </p:spPr>
        <p:txBody>
          <a:bodyPr spcFirstLastPara="1" wrap="square" lIns="0" tIns="0" rIns="0" bIns="0" anchor="t" anchorCtr="0">
            <a:noAutofit/>
          </a:bodyPr>
          <a:lstStyle/>
          <a:p>
            <a:pPr marL="0" marR="0" lvl="0" indent="0" algn="ctr" rtl="0">
              <a:lnSpc>
                <a:spcPct val="132000"/>
              </a:lnSpc>
              <a:spcBef>
                <a:spcPts val="0"/>
              </a:spcBef>
              <a:spcAft>
                <a:spcPts val="0"/>
              </a:spcAft>
              <a:buClr>
                <a:srgbClr val="EBEDF0"/>
              </a:buClr>
              <a:buSzPts val="1250"/>
              <a:buFont typeface="Geist"/>
              <a:buNone/>
            </a:pPr>
            <a:r>
              <a:rPr lang="en-US" sz="1250" b="0" i="0" u="none" strike="noStrike" cap="none">
                <a:solidFill>
                  <a:srgbClr val="EBEDF0"/>
                </a:solidFill>
                <a:latin typeface="Geist"/>
                <a:ea typeface="Geist"/>
                <a:cs typeface="Geist"/>
                <a:sym typeface="Geist"/>
              </a:rPr>
              <a:t>Leading Market</a:t>
            </a:r>
            <a:endParaRPr sz="1250" b="0" i="0" u="none" strike="noStrike" cap="none"/>
          </a:p>
        </p:txBody>
      </p:sp>
      <p:sp>
        <p:nvSpPr>
          <p:cNvPr id="152" name="Google Shape;152;p19"/>
          <p:cNvSpPr/>
          <p:nvPr/>
        </p:nvSpPr>
        <p:spPr>
          <a:xfrm>
            <a:off x="9167932" y="1806535"/>
            <a:ext cx="3298269" cy="53744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BEDF0"/>
              </a:buClr>
              <a:buSzPts val="4200"/>
              <a:buFont typeface="Geist"/>
              <a:buNone/>
            </a:pPr>
            <a:r>
              <a:rPr lang="en-US" sz="4200" b="1" i="0" u="none" strike="noStrike" cap="none">
                <a:solidFill>
                  <a:srgbClr val="EBEDF0"/>
                </a:solidFill>
                <a:latin typeface="Geist"/>
                <a:ea typeface="Geist"/>
                <a:cs typeface="Geist"/>
                <a:sym typeface="Geist"/>
              </a:rPr>
              <a:t>$110K</a:t>
            </a:r>
            <a:endParaRPr sz="4200" b="0" i="0" u="none" strike="noStrike" cap="none"/>
          </a:p>
        </p:txBody>
      </p:sp>
      <p:sp>
        <p:nvSpPr>
          <p:cNvPr id="153" name="Google Shape;153;p19"/>
          <p:cNvSpPr/>
          <p:nvPr/>
        </p:nvSpPr>
        <p:spPr>
          <a:xfrm>
            <a:off x="9799082" y="2547580"/>
            <a:ext cx="2035969" cy="264676"/>
          </a:xfrm>
          <a:prstGeom prst="rect">
            <a:avLst/>
          </a:prstGeom>
          <a:noFill/>
          <a:ln>
            <a:noFill/>
          </a:ln>
        </p:spPr>
        <p:txBody>
          <a:bodyPr spcFirstLastPara="1" wrap="square" lIns="0" tIns="0" rIns="0" bIns="0" anchor="t" anchorCtr="0">
            <a:noAutofit/>
          </a:bodyPr>
          <a:lstStyle/>
          <a:p>
            <a:pPr marL="0" marR="0" lvl="0" indent="0" algn="ctr" rtl="0">
              <a:lnSpc>
                <a:spcPct val="128125"/>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Germany</a:t>
            </a:r>
            <a:endParaRPr sz="1600" b="0" i="0" u="none" strike="noStrike" cap="none"/>
          </a:p>
        </p:txBody>
      </p:sp>
      <p:sp>
        <p:nvSpPr>
          <p:cNvPr id="154" name="Google Shape;154;p19"/>
          <p:cNvSpPr/>
          <p:nvPr/>
        </p:nvSpPr>
        <p:spPr>
          <a:xfrm>
            <a:off x="9167932" y="2909888"/>
            <a:ext cx="3298269" cy="211693"/>
          </a:xfrm>
          <a:prstGeom prst="rect">
            <a:avLst/>
          </a:prstGeom>
          <a:noFill/>
          <a:ln>
            <a:noFill/>
          </a:ln>
        </p:spPr>
        <p:txBody>
          <a:bodyPr spcFirstLastPara="1" wrap="square" lIns="0" tIns="0" rIns="0" bIns="0" anchor="t" anchorCtr="0">
            <a:noAutofit/>
          </a:bodyPr>
          <a:lstStyle/>
          <a:p>
            <a:pPr marL="0" marR="0" lvl="0" indent="0" algn="ctr" rtl="0">
              <a:lnSpc>
                <a:spcPct val="132000"/>
              </a:lnSpc>
              <a:spcBef>
                <a:spcPts val="0"/>
              </a:spcBef>
              <a:spcAft>
                <a:spcPts val="0"/>
              </a:spcAft>
              <a:buClr>
                <a:srgbClr val="EBEDF0"/>
              </a:buClr>
              <a:buSzPts val="1250"/>
              <a:buFont typeface="Geist"/>
              <a:buNone/>
            </a:pPr>
            <a:r>
              <a:rPr lang="en-US" sz="1250" b="0" i="0" u="none" strike="noStrike" cap="none">
                <a:solidFill>
                  <a:srgbClr val="EBEDF0"/>
                </a:solidFill>
                <a:latin typeface="Geist"/>
                <a:ea typeface="Geist"/>
                <a:cs typeface="Geist"/>
                <a:sym typeface="Geist"/>
              </a:rPr>
              <a:t>Second Market</a:t>
            </a:r>
            <a:endParaRPr sz="1250" b="0" i="0" u="none" strike="noStrike" cap="none"/>
          </a:p>
        </p:txBody>
      </p:sp>
      <p:sp>
        <p:nvSpPr>
          <p:cNvPr id="155" name="Google Shape;155;p19"/>
          <p:cNvSpPr/>
          <p:nvPr/>
        </p:nvSpPr>
        <p:spPr>
          <a:xfrm>
            <a:off x="2164080" y="3365897"/>
            <a:ext cx="2443163" cy="317540"/>
          </a:xfrm>
          <a:prstGeom prst="rect">
            <a:avLst/>
          </a:prstGeom>
          <a:noFill/>
          <a:ln>
            <a:noFill/>
          </a:ln>
        </p:spPr>
        <p:txBody>
          <a:bodyPr spcFirstLastPara="1" wrap="square" lIns="0" tIns="0" rIns="0" bIns="0" anchor="t" anchorCtr="0">
            <a:noAutofit/>
          </a:bodyPr>
          <a:lstStyle/>
          <a:p>
            <a:pPr marL="0" marR="0" lvl="0" indent="0" algn="l" rtl="0">
              <a:lnSpc>
                <a:spcPct val="131578"/>
              </a:lnSpc>
              <a:spcBef>
                <a:spcPts val="0"/>
              </a:spcBef>
              <a:spcAft>
                <a:spcPts val="0"/>
              </a:spcAft>
              <a:buClr>
                <a:srgbClr val="F2F5FA"/>
              </a:buClr>
              <a:buSzPts val="1900"/>
              <a:buFont typeface="Geist"/>
              <a:buNone/>
            </a:pPr>
            <a:r>
              <a:rPr lang="en-US" sz="1900" b="1" i="0" u="none" strike="noStrike" cap="none">
                <a:solidFill>
                  <a:srgbClr val="F2F5FA"/>
                </a:solidFill>
                <a:latin typeface="Geist"/>
                <a:ea typeface="Geist"/>
                <a:cs typeface="Geist"/>
                <a:sym typeface="Geist"/>
              </a:rPr>
              <a:t>Key Findings</a:t>
            </a:r>
            <a:endParaRPr sz="1900" b="0" i="0" u="none" strike="noStrike" cap="none"/>
          </a:p>
        </p:txBody>
      </p:sp>
      <p:sp>
        <p:nvSpPr>
          <p:cNvPr id="156" name="Google Shape;156;p19"/>
          <p:cNvSpPr/>
          <p:nvPr/>
        </p:nvSpPr>
        <p:spPr>
          <a:xfrm>
            <a:off x="2164080" y="3927753"/>
            <a:ext cx="10302240" cy="423386"/>
          </a:xfrm>
          <a:prstGeom prst="rect">
            <a:avLst/>
          </a:prstGeom>
          <a:noFill/>
          <a:ln>
            <a:noFill/>
          </a:ln>
        </p:spPr>
        <p:txBody>
          <a:bodyPr spcFirstLastPara="1" wrap="square" lIns="0" tIns="0" rIns="0" bIns="0" anchor="t" anchorCtr="0">
            <a:noAutofit/>
          </a:bodyPr>
          <a:lstStyle/>
          <a:p>
            <a:pPr marL="0" marR="0" lvl="0" indent="0" algn="l" rtl="0">
              <a:lnSpc>
                <a:spcPct val="132000"/>
              </a:lnSpc>
              <a:spcBef>
                <a:spcPts val="0"/>
              </a:spcBef>
              <a:spcAft>
                <a:spcPts val="0"/>
              </a:spcAft>
              <a:buClr>
                <a:srgbClr val="EBEDF0"/>
              </a:buClr>
              <a:buSzPts val="1250"/>
              <a:buFont typeface="Geist"/>
              <a:buNone/>
            </a:pPr>
            <a:r>
              <a:rPr lang="en-US" sz="1250" b="1" i="0" u="none" strike="noStrike" cap="none">
                <a:solidFill>
                  <a:srgbClr val="EBEDF0"/>
                </a:solidFill>
                <a:latin typeface="Geist"/>
                <a:ea typeface="Geist"/>
                <a:cs typeface="Geist"/>
                <a:sym typeface="Geist"/>
              </a:rPr>
              <a:t>Three customers:</a:t>
            </a:r>
            <a:r>
              <a:rPr lang="en-US" sz="1250" b="0" i="0" u="none" strike="noStrike" cap="none">
                <a:solidFill>
                  <a:srgbClr val="EBEDF0"/>
                </a:solidFill>
                <a:latin typeface="Geist"/>
                <a:ea typeface="Geist"/>
                <a:cs typeface="Geist"/>
                <a:sym typeface="Geist"/>
              </a:rPr>
              <a:t> QUICK-Stop (Germany), Save-a-lot Markets (USA), and Ernst Handel (Austria), are the main drivers of the company, with each generating a gross profit of over $53,000, an amount more than double that of the other customers on the list.</a:t>
            </a:r>
            <a:endParaRPr sz="1250" b="0" i="0" u="none" strike="noStrike" cap="none"/>
          </a:p>
        </p:txBody>
      </p:sp>
      <p:sp>
        <p:nvSpPr>
          <p:cNvPr id="157" name="Google Shape;157;p19"/>
          <p:cNvSpPr/>
          <p:nvPr/>
        </p:nvSpPr>
        <p:spPr>
          <a:xfrm>
            <a:off x="2164080" y="4534376"/>
            <a:ext cx="10302240" cy="635079"/>
          </a:xfrm>
          <a:prstGeom prst="rect">
            <a:avLst/>
          </a:prstGeom>
          <a:noFill/>
          <a:ln>
            <a:noFill/>
          </a:ln>
        </p:spPr>
        <p:txBody>
          <a:bodyPr spcFirstLastPara="1" wrap="square" lIns="0" tIns="0" rIns="0" bIns="0" anchor="t" anchorCtr="0">
            <a:noAutofit/>
          </a:bodyPr>
          <a:lstStyle/>
          <a:p>
            <a:pPr marL="0" marR="0" lvl="0" indent="0" algn="l" rtl="0">
              <a:lnSpc>
                <a:spcPct val="132000"/>
              </a:lnSpc>
              <a:spcBef>
                <a:spcPts val="0"/>
              </a:spcBef>
              <a:spcAft>
                <a:spcPts val="0"/>
              </a:spcAft>
              <a:buClr>
                <a:srgbClr val="EBEDF0"/>
              </a:buClr>
              <a:buSzPts val="1250"/>
              <a:buFont typeface="Geist"/>
              <a:buNone/>
            </a:pPr>
            <a:r>
              <a:rPr lang="en-US" sz="1250" b="0" i="0" u="none" strike="noStrike" cap="none">
                <a:solidFill>
                  <a:srgbClr val="EBEDF0"/>
                </a:solidFill>
                <a:latin typeface="Geist"/>
                <a:ea typeface="Geist"/>
                <a:cs typeface="Geist"/>
                <a:sym typeface="Geist"/>
              </a:rPr>
              <a:t>This means that every additional order from an existing customer contributes to the bottom line, indicating operational efficiency in repeat sales. Geographically, according to the map: the world map clearly shows that the main economic power is in the United States and the Germany region. The South American market (Brazil) shows significant potential but lower profitability.</a:t>
            </a:r>
            <a:endParaRPr sz="1250" b="0" i="0" u="none" strike="noStrike" cap="none"/>
          </a:p>
        </p:txBody>
      </p:sp>
      <p:sp>
        <p:nvSpPr>
          <p:cNvPr id="158" name="Google Shape;158;p19"/>
          <p:cNvSpPr/>
          <p:nvPr/>
        </p:nvSpPr>
        <p:spPr>
          <a:xfrm>
            <a:off x="2164080" y="5413772"/>
            <a:ext cx="4918829" cy="317540"/>
          </a:xfrm>
          <a:prstGeom prst="rect">
            <a:avLst/>
          </a:prstGeom>
          <a:noFill/>
          <a:ln>
            <a:noFill/>
          </a:ln>
        </p:spPr>
        <p:txBody>
          <a:bodyPr spcFirstLastPara="1" wrap="square" lIns="0" tIns="0" rIns="0" bIns="0" anchor="t" anchorCtr="0">
            <a:noAutofit/>
          </a:bodyPr>
          <a:lstStyle/>
          <a:p>
            <a:pPr marL="0" marR="0" lvl="0" indent="0" algn="l" rtl="0">
              <a:lnSpc>
                <a:spcPct val="131578"/>
              </a:lnSpc>
              <a:spcBef>
                <a:spcPts val="0"/>
              </a:spcBef>
              <a:spcAft>
                <a:spcPts val="0"/>
              </a:spcAft>
              <a:buClr>
                <a:srgbClr val="F2F5FA"/>
              </a:buClr>
              <a:buSzPts val="1900"/>
              <a:buFont typeface="Geist"/>
              <a:buNone/>
            </a:pPr>
            <a:r>
              <a:rPr lang="en-US" sz="1900" b="1" i="0" u="none" strike="noStrike" cap="none">
                <a:solidFill>
                  <a:srgbClr val="F2F5FA"/>
                </a:solidFill>
                <a:latin typeface="Geist"/>
                <a:ea typeface="Geist"/>
                <a:cs typeface="Geist"/>
                <a:sym typeface="Geist"/>
              </a:rPr>
              <a:t>Courses of Action and Recommendations</a:t>
            </a:r>
            <a:endParaRPr sz="1900" b="0" i="0" u="none" strike="noStrike" cap="none"/>
          </a:p>
        </p:txBody>
      </p:sp>
      <p:sp>
        <p:nvSpPr>
          <p:cNvPr id="159" name="Google Shape;159;p19"/>
          <p:cNvSpPr/>
          <p:nvPr/>
        </p:nvSpPr>
        <p:spPr>
          <a:xfrm>
            <a:off x="2164080" y="6081117"/>
            <a:ext cx="10302240" cy="423386"/>
          </a:xfrm>
          <a:prstGeom prst="rect">
            <a:avLst/>
          </a:prstGeom>
          <a:noFill/>
          <a:ln>
            <a:noFill/>
          </a:ln>
        </p:spPr>
        <p:txBody>
          <a:bodyPr spcFirstLastPara="1" wrap="square" lIns="0" tIns="0" rIns="0" bIns="0" anchor="t" anchorCtr="0">
            <a:noAutofit/>
          </a:bodyPr>
          <a:lstStyle/>
          <a:p>
            <a:pPr marL="0" marR="0" lvl="0" indent="0" algn="l" rtl="0">
              <a:lnSpc>
                <a:spcPct val="132000"/>
              </a:lnSpc>
              <a:spcBef>
                <a:spcPts val="0"/>
              </a:spcBef>
              <a:spcAft>
                <a:spcPts val="0"/>
              </a:spcAft>
              <a:buClr>
                <a:srgbClr val="EBEDF0"/>
              </a:buClr>
              <a:buSzPts val="1250"/>
              <a:buFont typeface="Geist"/>
              <a:buNone/>
            </a:pPr>
            <a:r>
              <a:rPr lang="en-US" sz="1250" b="1" i="0" u="none" strike="noStrike" cap="none" dirty="0">
                <a:solidFill>
                  <a:srgbClr val="EBEDF0"/>
                </a:solidFill>
                <a:latin typeface="Geist"/>
                <a:ea typeface="Geist"/>
                <a:cs typeface="Geist"/>
                <a:sym typeface="Geist"/>
              </a:rPr>
              <a:t>Establish a VIP customer club:</a:t>
            </a:r>
            <a:r>
              <a:rPr lang="en-US" sz="1250" b="0" i="0" u="none" strike="noStrike" cap="none" dirty="0">
                <a:solidFill>
                  <a:srgbClr val="EBEDF0"/>
                </a:solidFill>
                <a:latin typeface="Geist"/>
                <a:ea typeface="Geist"/>
                <a:cs typeface="Geist"/>
                <a:sym typeface="Geist"/>
              </a:rPr>
              <a:t> Given the large share of leading customers, dedicated account managers (from the Employees table) should be assigned to them to ensure they receive personal attention and prevent churn.</a:t>
            </a:r>
            <a:endParaRPr sz="1250" b="0" i="0" u="none" strike="noStrike" cap="none" dirty="0"/>
          </a:p>
        </p:txBody>
      </p:sp>
      <p:sp>
        <p:nvSpPr>
          <p:cNvPr id="160" name="Google Shape;160;p19"/>
          <p:cNvSpPr/>
          <p:nvPr/>
        </p:nvSpPr>
        <p:spPr>
          <a:xfrm>
            <a:off x="2164080" y="6561415"/>
            <a:ext cx="10302240" cy="423386"/>
          </a:xfrm>
          <a:prstGeom prst="rect">
            <a:avLst/>
          </a:prstGeom>
          <a:noFill/>
          <a:ln>
            <a:noFill/>
          </a:ln>
        </p:spPr>
        <p:txBody>
          <a:bodyPr spcFirstLastPara="1" wrap="square" lIns="0" tIns="0" rIns="0" bIns="0" anchor="t" anchorCtr="0">
            <a:noAutofit/>
          </a:bodyPr>
          <a:lstStyle/>
          <a:p>
            <a:pPr marL="0" marR="0" lvl="0" indent="0" algn="l" rtl="0">
              <a:lnSpc>
                <a:spcPct val="132000"/>
              </a:lnSpc>
              <a:spcBef>
                <a:spcPts val="0"/>
              </a:spcBef>
              <a:spcAft>
                <a:spcPts val="0"/>
              </a:spcAft>
              <a:buClr>
                <a:srgbClr val="EBEDF0"/>
              </a:buClr>
              <a:buSzPts val="1250"/>
              <a:buFont typeface="Geist"/>
              <a:buNone/>
            </a:pPr>
            <a:r>
              <a:rPr lang="en-US" sz="1250" b="1" i="0" u="none" strike="noStrike" cap="none" dirty="0">
                <a:solidFill>
                  <a:srgbClr val="EBEDF0"/>
                </a:solidFill>
                <a:latin typeface="Geist"/>
                <a:ea typeface="Geist"/>
                <a:cs typeface="Geist"/>
                <a:sym typeface="Geist"/>
              </a:rPr>
              <a:t>Frequency incentive program:</a:t>
            </a:r>
            <a:r>
              <a:rPr lang="en-US" sz="1250" b="0" i="0" u="none" strike="noStrike" cap="none" dirty="0">
                <a:solidFill>
                  <a:srgbClr val="EBEDF0"/>
                </a:solidFill>
                <a:latin typeface="Geist"/>
                <a:ea typeface="Geist"/>
                <a:cs typeface="Geist"/>
                <a:sym typeface="Geist"/>
              </a:rPr>
              <a:t> Since we have proven a high correlation with order quantity, we recommend offering benefits such as "free shipping" or tiered discounts from the 10th order per year, to encourage customers to become regulars.</a:t>
            </a:r>
            <a:endParaRPr sz="1250" b="0" i="0" u="none" strike="noStrike" cap="none" dirty="0"/>
          </a:p>
        </p:txBody>
      </p:sp>
      <p:sp>
        <p:nvSpPr>
          <p:cNvPr id="161" name="Google Shape;161;p19"/>
          <p:cNvSpPr/>
          <p:nvPr/>
        </p:nvSpPr>
        <p:spPr>
          <a:xfrm>
            <a:off x="2164080" y="7041713"/>
            <a:ext cx="10302240" cy="423386"/>
          </a:xfrm>
          <a:prstGeom prst="rect">
            <a:avLst/>
          </a:prstGeom>
          <a:noFill/>
          <a:ln>
            <a:noFill/>
          </a:ln>
        </p:spPr>
        <p:txBody>
          <a:bodyPr spcFirstLastPara="1" wrap="square" lIns="0" tIns="0" rIns="0" bIns="0" anchor="t" anchorCtr="0">
            <a:noAutofit/>
          </a:bodyPr>
          <a:lstStyle/>
          <a:p>
            <a:pPr lvl="0">
              <a:lnSpc>
                <a:spcPct val="132000"/>
              </a:lnSpc>
              <a:buClr>
                <a:srgbClr val="EBEDF0"/>
              </a:buClr>
              <a:buSzPts val="1250"/>
            </a:pPr>
            <a:r>
              <a:rPr lang="en-US" sz="1250" b="1" i="0" u="none" strike="noStrike" cap="none" dirty="0">
                <a:solidFill>
                  <a:srgbClr val="EBEDF0"/>
                </a:solidFill>
                <a:latin typeface="Geist"/>
                <a:ea typeface="Geist"/>
                <a:cs typeface="Geist"/>
                <a:sym typeface="Geist"/>
              </a:rPr>
              <a:t>Penetrate potential markets:</a:t>
            </a:r>
            <a:r>
              <a:rPr lang="en-US" sz="1250" b="0" i="0" u="none" strike="noStrike" cap="none" dirty="0">
                <a:solidFill>
                  <a:srgbClr val="EBEDF0"/>
                </a:solidFill>
                <a:latin typeface="Geist"/>
                <a:ea typeface="Geist"/>
                <a:cs typeface="Geist"/>
                <a:sym typeface="Geist"/>
              </a:rPr>
              <a:t> The map highlights Brazil ($ 50,000) and France ($ 36,000) as growing markets. It is recommended to </a:t>
            </a:r>
            <a:r>
              <a:rPr lang="en-US" sz="1250" dirty="0">
                <a:solidFill>
                  <a:srgbClr val="EBEDF0"/>
                </a:solidFill>
                <a:latin typeface="Geist"/>
                <a:ea typeface="Geist"/>
                <a:cs typeface="Geist"/>
                <a:sym typeface="Geist"/>
              </a:rPr>
              <a:t>allocate targeted marketing budgets to these areas to increase order volume in these areas</a:t>
            </a:r>
            <a:r>
              <a:rPr lang="en-US" sz="1250" b="0" i="0" u="none" strike="noStrike" cap="none" dirty="0">
                <a:solidFill>
                  <a:srgbClr val="EBEDF0"/>
                </a:solidFill>
                <a:latin typeface="Geist"/>
                <a:ea typeface="Geist"/>
                <a:cs typeface="Geist"/>
                <a:sym typeface="Geist"/>
              </a:rPr>
              <a:t>.</a:t>
            </a:r>
            <a:endParaRPr sz="1250" b="0" i="0" u="none" strike="noStrike" cap="non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p:nvPr/>
        </p:nvSpPr>
        <p:spPr>
          <a:xfrm>
            <a:off x="730925" y="708541"/>
            <a:ext cx="3393877" cy="339328"/>
          </a:xfrm>
          <a:prstGeom prst="rect">
            <a:avLst/>
          </a:prstGeom>
          <a:noFill/>
          <a:ln>
            <a:noFill/>
          </a:ln>
        </p:spPr>
        <p:txBody>
          <a:bodyPr spcFirstLastPara="1" wrap="square" lIns="0" tIns="0" rIns="0" bIns="0" anchor="t" anchorCtr="0">
            <a:noAutofit/>
          </a:bodyPr>
          <a:lstStyle/>
          <a:p>
            <a:pPr marL="0" marR="0" lvl="0" indent="0" algn="l" rtl="0">
              <a:lnSpc>
                <a:spcPct val="129268"/>
              </a:lnSpc>
              <a:spcBef>
                <a:spcPts val="0"/>
              </a:spcBef>
              <a:spcAft>
                <a:spcPts val="0"/>
              </a:spcAft>
              <a:buClr>
                <a:srgbClr val="6296FF"/>
              </a:buClr>
              <a:buSzPts val="2050"/>
              <a:buFont typeface="Geist"/>
              <a:buNone/>
            </a:pPr>
            <a:r>
              <a:rPr lang="en-US" sz="2050" b="1" i="0" u="none" strike="noStrike" cap="none">
                <a:solidFill>
                  <a:srgbClr val="6296FF"/>
                </a:solidFill>
                <a:latin typeface="Geist"/>
                <a:ea typeface="Geist"/>
                <a:cs typeface="Geist"/>
                <a:sym typeface="Geist"/>
              </a:rPr>
              <a:t>Research Question Topic 3</a:t>
            </a:r>
            <a:endParaRPr sz="2050" b="0" i="0" u="none" strike="noStrike" cap="none"/>
          </a:p>
        </p:txBody>
      </p:sp>
      <p:sp>
        <p:nvSpPr>
          <p:cNvPr id="168" name="Google Shape;168;p20"/>
          <p:cNvSpPr/>
          <p:nvPr/>
        </p:nvSpPr>
        <p:spPr>
          <a:xfrm>
            <a:off x="730925" y="1131332"/>
            <a:ext cx="13168551" cy="1357313"/>
          </a:xfrm>
          <a:prstGeom prst="rect">
            <a:avLst/>
          </a:prstGeom>
          <a:noFill/>
          <a:ln>
            <a:noFill/>
          </a:ln>
        </p:spPr>
        <p:txBody>
          <a:bodyPr spcFirstLastPara="1" wrap="square" lIns="0" tIns="0" rIns="0" bIns="0" anchor="t" anchorCtr="0">
            <a:noAutofit/>
          </a:bodyPr>
          <a:lstStyle/>
          <a:p>
            <a:pPr marL="0" marR="0" lvl="0" indent="0" algn="l" rtl="0">
              <a:lnSpc>
                <a:spcPct val="129268"/>
              </a:lnSpc>
              <a:spcBef>
                <a:spcPts val="0"/>
              </a:spcBef>
              <a:spcAft>
                <a:spcPts val="0"/>
              </a:spcAft>
              <a:buClr>
                <a:srgbClr val="F2F5FA"/>
              </a:buClr>
              <a:buSzPts val="4100"/>
              <a:buFont typeface="Geist"/>
              <a:buNone/>
            </a:pPr>
            <a:r>
              <a:rPr lang="en-US" sz="4100" b="1" i="0" u="none" strike="noStrike" cap="none">
                <a:solidFill>
                  <a:srgbClr val="F2F5FA"/>
                </a:solidFill>
                <a:latin typeface="Geist"/>
                <a:ea typeface="Geist"/>
                <a:cs typeface="Geist"/>
                <a:sym typeface="Geist"/>
              </a:rPr>
              <a:t>Analyzing Human Growth Engines and Characterizing Employee Sales Excellence</a:t>
            </a:r>
            <a:endParaRPr sz="4100" b="0" i="0" u="none" strike="noStrike" cap="none"/>
          </a:p>
        </p:txBody>
      </p:sp>
      <p:sp>
        <p:nvSpPr>
          <p:cNvPr id="169" name="Google Shape;169;p20"/>
          <p:cNvSpPr/>
          <p:nvPr/>
        </p:nvSpPr>
        <p:spPr>
          <a:xfrm>
            <a:off x="730925" y="3010733"/>
            <a:ext cx="2610445" cy="339328"/>
          </a:xfrm>
          <a:prstGeom prst="rect">
            <a:avLst/>
          </a:prstGeom>
          <a:noFill/>
          <a:ln>
            <a:noFill/>
          </a:ln>
        </p:spPr>
        <p:txBody>
          <a:bodyPr spcFirstLastPara="1" wrap="square" lIns="0" tIns="0" rIns="0" bIns="0" anchor="t" anchorCtr="0">
            <a:noAutofit/>
          </a:bodyPr>
          <a:lstStyle/>
          <a:p>
            <a:pPr marL="0" marR="0" lvl="0" indent="0" algn="l" rtl="0">
              <a:lnSpc>
                <a:spcPct val="129268"/>
              </a:lnSpc>
              <a:spcBef>
                <a:spcPts val="0"/>
              </a:spcBef>
              <a:spcAft>
                <a:spcPts val="0"/>
              </a:spcAft>
              <a:buClr>
                <a:srgbClr val="F2F5FA"/>
              </a:buClr>
              <a:buSzPts val="2050"/>
              <a:buFont typeface="Geist"/>
              <a:buNone/>
            </a:pPr>
            <a:r>
              <a:rPr lang="en-US" sz="2050" b="1" i="0" u="none" strike="noStrike" cap="none">
                <a:solidFill>
                  <a:srgbClr val="F2F5FA"/>
                </a:solidFill>
                <a:latin typeface="Geist"/>
                <a:ea typeface="Geist"/>
                <a:cs typeface="Geist"/>
                <a:sym typeface="Geist"/>
              </a:rPr>
              <a:t>The Main Question</a:t>
            </a:r>
            <a:endParaRPr sz="2050" b="0" i="0" u="none" strike="noStrike" cap="none"/>
          </a:p>
        </p:txBody>
      </p:sp>
      <p:sp>
        <p:nvSpPr>
          <p:cNvPr id="170" name="Google Shape;170;p20"/>
          <p:cNvSpPr/>
          <p:nvPr/>
        </p:nvSpPr>
        <p:spPr>
          <a:xfrm>
            <a:off x="730925" y="3558897"/>
            <a:ext cx="6329601" cy="814388"/>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EBEDF0"/>
              </a:buClr>
              <a:buSzPts val="1600"/>
              <a:buFont typeface="Geist"/>
              <a:buNone/>
            </a:pPr>
            <a:r>
              <a:rPr lang="en-US" sz="1600" b="0" i="0" u="none" strike="noStrike" cap="none">
                <a:solidFill>
                  <a:srgbClr val="EBEDF0"/>
                </a:solidFill>
                <a:latin typeface="Geist"/>
                <a:ea typeface="Geist"/>
                <a:cs typeface="Geist"/>
                <a:sym typeface="Geist"/>
              </a:rPr>
              <a:t>How can sales excellence be characterized, and opportunities for strengthening employees in weak areas be identified to maximize company profitability?</a:t>
            </a:r>
            <a:endParaRPr sz="1600" b="0" i="0" u="none" strike="noStrike" cap="none"/>
          </a:p>
        </p:txBody>
      </p:sp>
      <p:sp>
        <p:nvSpPr>
          <p:cNvPr id="171" name="Google Shape;171;p20"/>
          <p:cNvSpPr/>
          <p:nvPr/>
        </p:nvSpPr>
        <p:spPr>
          <a:xfrm>
            <a:off x="730925" y="4582120"/>
            <a:ext cx="2949416" cy="339328"/>
          </a:xfrm>
          <a:prstGeom prst="rect">
            <a:avLst/>
          </a:prstGeom>
          <a:noFill/>
          <a:ln>
            <a:noFill/>
          </a:ln>
        </p:spPr>
        <p:txBody>
          <a:bodyPr spcFirstLastPara="1" wrap="square" lIns="0" tIns="0" rIns="0" bIns="0" anchor="t" anchorCtr="0">
            <a:noAutofit/>
          </a:bodyPr>
          <a:lstStyle/>
          <a:p>
            <a:pPr marL="0" marR="0" lvl="0" indent="0" algn="l" rtl="0">
              <a:lnSpc>
                <a:spcPct val="129268"/>
              </a:lnSpc>
              <a:spcBef>
                <a:spcPts val="0"/>
              </a:spcBef>
              <a:spcAft>
                <a:spcPts val="0"/>
              </a:spcAft>
              <a:buClr>
                <a:srgbClr val="F2F5FA"/>
              </a:buClr>
              <a:buSzPts val="2050"/>
              <a:buFont typeface="Geist"/>
              <a:buNone/>
            </a:pPr>
            <a:r>
              <a:rPr lang="en-US" sz="2050" b="1" i="0" u="none" strike="noStrike" cap="none">
                <a:solidFill>
                  <a:srgbClr val="F2F5FA"/>
                </a:solidFill>
                <a:latin typeface="Geist"/>
                <a:ea typeface="Geist"/>
                <a:cs typeface="Geist"/>
                <a:sym typeface="Geist"/>
              </a:rPr>
              <a:t>Guiding Sub-Questions</a:t>
            </a:r>
            <a:endParaRPr sz="2050" b="0" i="0" u="none" strike="noStrike" cap="none"/>
          </a:p>
        </p:txBody>
      </p:sp>
      <p:sp>
        <p:nvSpPr>
          <p:cNvPr id="172" name="Google Shape;172;p20"/>
          <p:cNvSpPr/>
          <p:nvPr/>
        </p:nvSpPr>
        <p:spPr>
          <a:xfrm>
            <a:off x="730925" y="5434454"/>
            <a:ext cx="6329601" cy="542925"/>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dirty="0">
                <a:solidFill>
                  <a:srgbClr val="EBEDF0"/>
                </a:solidFill>
                <a:latin typeface="Geist"/>
                <a:ea typeface="Geist"/>
                <a:cs typeface="Geist"/>
                <a:sym typeface="Geist"/>
              </a:rPr>
              <a:t>Who are the top 5 employees in terms of Gross Profit (Total Profit) generated for the company?</a:t>
            </a:r>
            <a:endParaRPr sz="1600" b="0" i="0" u="none" strike="noStrike" cap="none" dirty="0"/>
          </a:p>
        </p:txBody>
      </p:sp>
      <p:sp>
        <p:nvSpPr>
          <p:cNvPr id="173" name="Google Shape;173;p20"/>
          <p:cNvSpPr/>
          <p:nvPr/>
        </p:nvSpPr>
        <p:spPr>
          <a:xfrm>
            <a:off x="730925" y="5970270"/>
            <a:ext cx="6329601" cy="814388"/>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dirty="0">
                <a:solidFill>
                  <a:srgbClr val="EBEDF0"/>
                </a:solidFill>
                <a:latin typeface="Geist"/>
                <a:ea typeface="Geist"/>
                <a:cs typeface="Geist"/>
                <a:sym typeface="Geist"/>
              </a:rPr>
              <a:t>Is there a correlation between excellent sales employees and the use of more discounts to close a deal? (Identifying employees who maintain high profit margins).</a:t>
            </a:r>
            <a:endParaRPr sz="1600" b="0" i="0" u="none" strike="noStrike" cap="none" dirty="0"/>
          </a:p>
        </p:txBody>
      </p:sp>
      <p:sp>
        <p:nvSpPr>
          <p:cNvPr id="174" name="Google Shape;174;p20"/>
          <p:cNvSpPr/>
          <p:nvPr/>
        </p:nvSpPr>
        <p:spPr>
          <a:xfrm>
            <a:off x="730925" y="6913280"/>
            <a:ext cx="6329601" cy="814388"/>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dirty="0">
                <a:solidFill>
                  <a:srgbClr val="EBEDF0"/>
                </a:solidFill>
                <a:latin typeface="Geist"/>
                <a:ea typeface="Geist"/>
                <a:cs typeface="Geist"/>
                <a:sym typeface="Geist"/>
              </a:rPr>
              <a:t>What is the level of employee expertise or marketability in different product categories, and where do knowledge gaps exist?</a:t>
            </a:r>
            <a:endParaRPr sz="1600" b="0" i="0" u="none" strike="noStrike" cap="none" dirty="0"/>
          </a:p>
        </p:txBody>
      </p:sp>
      <p:sp>
        <p:nvSpPr>
          <p:cNvPr id="175" name="Google Shape;175;p20"/>
          <p:cNvSpPr/>
          <p:nvPr/>
        </p:nvSpPr>
        <p:spPr>
          <a:xfrm>
            <a:off x="7577495" y="2841069"/>
            <a:ext cx="2988112" cy="339328"/>
          </a:xfrm>
          <a:prstGeom prst="rect">
            <a:avLst/>
          </a:prstGeom>
          <a:noFill/>
          <a:ln>
            <a:noFill/>
          </a:ln>
        </p:spPr>
        <p:txBody>
          <a:bodyPr spcFirstLastPara="1" wrap="square" lIns="0" tIns="0" rIns="0" bIns="0" anchor="t" anchorCtr="0">
            <a:noAutofit/>
          </a:bodyPr>
          <a:lstStyle/>
          <a:p>
            <a:pPr marL="0" marR="0" lvl="0" indent="0" algn="l" rtl="0">
              <a:lnSpc>
                <a:spcPct val="129268"/>
              </a:lnSpc>
              <a:spcBef>
                <a:spcPts val="0"/>
              </a:spcBef>
              <a:spcAft>
                <a:spcPts val="0"/>
              </a:spcAft>
              <a:buClr>
                <a:srgbClr val="F2F5FA"/>
              </a:buClr>
              <a:buSzPts val="2050"/>
              <a:buFont typeface="Geist"/>
              <a:buNone/>
            </a:pPr>
            <a:r>
              <a:rPr lang="en-US" sz="2050" b="1" i="0" u="none" strike="noStrike" cap="none" dirty="0">
                <a:solidFill>
                  <a:srgbClr val="F2F5FA"/>
                </a:solidFill>
                <a:latin typeface="Geist"/>
                <a:ea typeface="Geist"/>
                <a:cs typeface="Geist"/>
                <a:sym typeface="Geist"/>
              </a:rPr>
              <a:t>Work Plan and Analysis</a:t>
            </a:r>
            <a:endParaRPr sz="2050" b="0" i="0" u="none" strike="noStrike" cap="none" dirty="0"/>
          </a:p>
        </p:txBody>
      </p:sp>
      <p:sp>
        <p:nvSpPr>
          <p:cNvPr id="176" name="Google Shape;176;p20"/>
          <p:cNvSpPr/>
          <p:nvPr/>
        </p:nvSpPr>
        <p:spPr>
          <a:xfrm>
            <a:off x="7577495" y="3558897"/>
            <a:ext cx="6329601" cy="271463"/>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Tables Used:</a:t>
            </a:r>
            <a:r>
              <a:rPr lang="en-US" sz="1600" b="0" i="0" u="none" strike="noStrike" cap="none">
                <a:solidFill>
                  <a:srgbClr val="EBEDF0"/>
                </a:solidFill>
                <a:latin typeface="Geist"/>
                <a:ea typeface="Geist"/>
                <a:cs typeface="Geist"/>
                <a:sym typeface="Geist"/>
              </a:rPr>
              <a:t> Employees, Orders, Order Details, and Categories.</a:t>
            </a:r>
            <a:endParaRPr sz="1600" b="0" i="0" u="none" strike="noStrike" cap="none"/>
          </a:p>
        </p:txBody>
      </p:sp>
      <p:sp>
        <p:nvSpPr>
          <p:cNvPr id="177" name="Google Shape;177;p20"/>
          <p:cNvSpPr/>
          <p:nvPr/>
        </p:nvSpPr>
        <p:spPr>
          <a:xfrm>
            <a:off x="7577495" y="4018240"/>
            <a:ext cx="6329601" cy="271463"/>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Visualization Tools:</a:t>
            </a:r>
            <a:r>
              <a:rPr lang="en-US" sz="1600" b="0" i="0" u="none" strike="noStrike" cap="none">
                <a:solidFill>
                  <a:srgbClr val="EBEDF0"/>
                </a:solidFill>
                <a:latin typeface="Geist"/>
                <a:ea typeface="Geist"/>
                <a:cs typeface="Geist"/>
                <a:sym typeface="Geist"/>
              </a:rPr>
              <a:t> Tableau.</a:t>
            </a:r>
            <a:endParaRPr sz="1600" b="0" i="0" u="none" strike="noStrike" cap="none"/>
          </a:p>
        </p:txBody>
      </p:sp>
      <p:sp>
        <p:nvSpPr>
          <p:cNvPr id="178" name="Google Shape;178;p20"/>
          <p:cNvSpPr/>
          <p:nvPr/>
        </p:nvSpPr>
        <p:spPr>
          <a:xfrm>
            <a:off x="7577495" y="4477583"/>
            <a:ext cx="6329601" cy="271463"/>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EBEDF0"/>
              </a:buClr>
              <a:buSzPts val="1600"/>
              <a:buFont typeface="Geist"/>
              <a:buNone/>
            </a:pPr>
            <a:r>
              <a:rPr lang="en-US" sz="1600" b="1" i="0" u="none" strike="noStrike" cap="none">
                <a:solidFill>
                  <a:srgbClr val="EBEDF0"/>
                </a:solidFill>
                <a:latin typeface="Geist"/>
                <a:ea typeface="Geist"/>
                <a:cs typeface="Geist"/>
                <a:sym typeface="Geist"/>
              </a:rPr>
              <a:t>Method of Execution:</a:t>
            </a:r>
            <a:endParaRPr sz="1600" b="0" i="0" u="none" strike="noStrike" cap="none"/>
          </a:p>
        </p:txBody>
      </p:sp>
      <p:sp>
        <p:nvSpPr>
          <p:cNvPr id="179" name="Google Shape;179;p20"/>
          <p:cNvSpPr/>
          <p:nvPr/>
        </p:nvSpPr>
        <p:spPr>
          <a:xfrm>
            <a:off x="7577495" y="4936927"/>
            <a:ext cx="6329601" cy="271463"/>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a:solidFill>
                  <a:srgbClr val="EBEDF0"/>
                </a:solidFill>
                <a:latin typeface="Geist"/>
                <a:ea typeface="Geist"/>
                <a:cs typeface="Geist"/>
                <a:sym typeface="Geist"/>
              </a:rPr>
              <a:t>Creating a Bar Chart to rank employees by Gross Profit.</a:t>
            </a:r>
            <a:endParaRPr sz="1600" b="0" i="0" u="none" strike="noStrike" cap="none"/>
          </a:p>
        </p:txBody>
      </p:sp>
      <p:sp>
        <p:nvSpPr>
          <p:cNvPr id="180" name="Google Shape;180;p20"/>
          <p:cNvSpPr/>
          <p:nvPr/>
        </p:nvSpPr>
        <p:spPr>
          <a:xfrm>
            <a:off x="7577495" y="5281374"/>
            <a:ext cx="6329601" cy="542925"/>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a:solidFill>
                  <a:srgbClr val="EBEDF0"/>
                </a:solidFill>
                <a:latin typeface="Geist"/>
                <a:ea typeface="Geist"/>
                <a:cs typeface="Geist"/>
                <a:sym typeface="Geist"/>
              </a:rPr>
              <a:t>Building a Scatter Plot to examine the relationship between Avg. Discount and Sum of Profit.</a:t>
            </a:r>
            <a:endParaRPr sz="1600" b="0" i="0" u="none" strike="noStrike" cap="none"/>
          </a:p>
        </p:txBody>
      </p:sp>
      <p:sp>
        <p:nvSpPr>
          <p:cNvPr id="181" name="Google Shape;181;p20"/>
          <p:cNvSpPr/>
          <p:nvPr/>
        </p:nvSpPr>
        <p:spPr>
          <a:xfrm>
            <a:off x="7577495" y="5897285"/>
            <a:ext cx="6329601" cy="542925"/>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a:solidFill>
                  <a:srgbClr val="EBEDF0"/>
                </a:solidFill>
                <a:latin typeface="Geist"/>
                <a:ea typeface="Geist"/>
                <a:cs typeface="Geist"/>
                <a:sym typeface="Geist"/>
              </a:rPr>
              <a:t>Generating a Heatmap that cross-references EmployeeID and CategoryName by sales/profit volume.</a:t>
            </a:r>
            <a:endParaRPr sz="1600" b="0" i="0" u="none" strike="noStrike" cap="none"/>
          </a:p>
        </p:txBody>
      </p:sp>
      <p:sp>
        <p:nvSpPr>
          <p:cNvPr id="182" name="Google Shape;182;p20"/>
          <p:cNvSpPr/>
          <p:nvPr/>
        </p:nvSpPr>
        <p:spPr>
          <a:xfrm>
            <a:off x="7577495" y="6513195"/>
            <a:ext cx="6329601" cy="271463"/>
          </a:xfrm>
          <a:prstGeom prst="rect">
            <a:avLst/>
          </a:prstGeom>
          <a:noFill/>
          <a:ln>
            <a:noFill/>
          </a:ln>
        </p:spPr>
        <p:txBody>
          <a:bodyPr spcFirstLastPara="1" wrap="square" lIns="0" tIns="0" rIns="0" bIns="0" anchor="t" anchorCtr="0">
            <a:noAutofit/>
          </a:bodyPr>
          <a:lstStyle/>
          <a:p>
            <a:pPr marL="342900" marR="0" lvl="0" indent="-342900" algn="l" rtl="0">
              <a:lnSpc>
                <a:spcPct val="131250"/>
              </a:lnSpc>
              <a:spcBef>
                <a:spcPts val="0"/>
              </a:spcBef>
              <a:spcAft>
                <a:spcPts val="0"/>
              </a:spcAft>
              <a:buClr>
                <a:srgbClr val="EBEDF0"/>
              </a:buClr>
              <a:buSzPts val="1600"/>
              <a:buFont typeface="Geist"/>
              <a:buChar char="•"/>
            </a:pPr>
            <a:r>
              <a:rPr lang="en-US" sz="1600" b="0" i="0" u="none" strike="noStrike" cap="none">
                <a:solidFill>
                  <a:srgbClr val="EBEDF0"/>
                </a:solidFill>
                <a:latin typeface="Geist"/>
                <a:ea typeface="Geist"/>
                <a:cs typeface="Geist"/>
                <a:sym typeface="Geist"/>
              </a:rPr>
              <a:t>Building an interactive dashboard.</a:t>
            </a:r>
            <a:endParaRPr sz="160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p:nvPr/>
        </p:nvSpPr>
        <p:spPr>
          <a:xfrm>
            <a:off x="1774065" y="746760"/>
            <a:ext cx="10865729" cy="547092"/>
          </a:xfrm>
          <a:prstGeom prst="rect">
            <a:avLst/>
          </a:prstGeom>
          <a:noFill/>
          <a:ln>
            <a:noFill/>
          </a:ln>
        </p:spPr>
        <p:txBody>
          <a:bodyPr spcFirstLastPara="1" wrap="square" lIns="0" tIns="0" rIns="0" bIns="0" anchor="t" anchorCtr="0">
            <a:noAutofit/>
          </a:bodyPr>
          <a:lstStyle/>
          <a:p>
            <a:pPr lvl="0">
              <a:lnSpc>
                <a:spcPct val="130303"/>
              </a:lnSpc>
              <a:buClr>
                <a:srgbClr val="F2F5FA"/>
              </a:buClr>
              <a:buSzPts val="3300"/>
            </a:pPr>
            <a:r>
              <a:rPr lang="en-US" sz="3300" b="1" i="0" u="none" strike="noStrike" cap="none" dirty="0">
                <a:solidFill>
                  <a:srgbClr val="F2F5FA"/>
                </a:solidFill>
                <a:latin typeface="Geist"/>
                <a:ea typeface="Geist"/>
                <a:cs typeface="Geist"/>
                <a:sym typeface="Geist"/>
              </a:rPr>
              <a:t>Findings and Conclusions – Employee</a:t>
            </a:r>
            <a:r>
              <a:rPr lang="en-US" sz="3300" b="1" dirty="0">
                <a:solidFill>
                  <a:srgbClr val="F2F5FA"/>
                </a:solidFill>
                <a:latin typeface="Geist"/>
                <a:ea typeface="Geist"/>
                <a:cs typeface="Geist"/>
                <a:sym typeface="Geist"/>
              </a:rPr>
              <a:t> Performance</a:t>
            </a:r>
            <a:endParaRPr sz="3300" b="0" i="0" u="none" strike="noStrike" cap="none" dirty="0"/>
          </a:p>
        </p:txBody>
      </p:sp>
      <p:sp>
        <p:nvSpPr>
          <p:cNvPr id="189" name="Google Shape;189;p21"/>
          <p:cNvSpPr/>
          <p:nvPr/>
        </p:nvSpPr>
        <p:spPr>
          <a:xfrm>
            <a:off x="1982986" y="1841778"/>
            <a:ext cx="3437453" cy="3359586"/>
          </a:xfrm>
          <a:prstGeom prst="roundRect">
            <a:avLst>
              <a:gd name="adj" fmla="val 2234"/>
            </a:avLst>
          </a:prstGeom>
          <a:solidFill>
            <a:srgbClr val="101620"/>
          </a:solidFill>
          <a:ln w="15225"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1" descr="preencoded.png"/>
          <p:cNvPicPr preferRelativeResize="0"/>
          <p:nvPr/>
        </p:nvPicPr>
        <p:blipFill rotWithShape="1">
          <a:blip r:embed="rId3">
            <a:alphaModFix/>
          </a:blip>
          <a:srcRect/>
          <a:stretch/>
        </p:blipFill>
        <p:spPr>
          <a:xfrm>
            <a:off x="2174200" y="2025372"/>
            <a:ext cx="505063" cy="505063"/>
          </a:xfrm>
          <a:prstGeom prst="rect">
            <a:avLst/>
          </a:prstGeom>
          <a:noFill/>
          <a:ln>
            <a:noFill/>
          </a:ln>
        </p:spPr>
      </p:pic>
      <p:pic>
        <p:nvPicPr>
          <p:cNvPr id="191" name="Google Shape;191;p21" descr="preencoded.png"/>
          <p:cNvPicPr preferRelativeResize="0"/>
          <p:nvPr/>
        </p:nvPicPr>
        <p:blipFill rotWithShape="1">
          <a:blip r:embed="rId4">
            <a:alphaModFix/>
          </a:blip>
          <a:srcRect/>
          <a:stretch/>
        </p:blipFill>
        <p:spPr>
          <a:xfrm>
            <a:off x="2313027" y="2164199"/>
            <a:ext cx="227290" cy="227290"/>
          </a:xfrm>
          <a:prstGeom prst="rect">
            <a:avLst/>
          </a:prstGeom>
          <a:noFill/>
          <a:ln>
            <a:noFill/>
          </a:ln>
        </p:spPr>
      </p:pic>
      <p:sp>
        <p:nvSpPr>
          <p:cNvPr id="192" name="Google Shape;192;p21"/>
          <p:cNvSpPr/>
          <p:nvPr/>
        </p:nvSpPr>
        <p:spPr>
          <a:xfrm>
            <a:off x="2174200" y="2698790"/>
            <a:ext cx="2339578" cy="27360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Outstanding Employee</a:t>
            </a:r>
            <a:endParaRPr sz="1650" b="0" i="0" u="none" strike="noStrike" cap="none"/>
          </a:p>
        </p:txBody>
      </p:sp>
      <p:sp>
        <p:nvSpPr>
          <p:cNvPr id="193" name="Google Shape;193;p21"/>
          <p:cNvSpPr/>
          <p:nvPr/>
        </p:nvSpPr>
        <p:spPr>
          <a:xfrm>
            <a:off x="2174200" y="3073360"/>
            <a:ext cx="3070265" cy="875348"/>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0" i="0" u="none" strike="noStrike" cap="none">
                <a:solidFill>
                  <a:srgbClr val="EBEDF0"/>
                </a:solidFill>
                <a:latin typeface="Geist"/>
                <a:ea typeface="Geist"/>
                <a:cs typeface="Geist"/>
                <a:sym typeface="Geist"/>
              </a:rPr>
              <a:t>Employee #4 (Margaret Peacock) is the top performer, with a total gross profit of approximately $232,000, significantly above the rest of the team.</a:t>
            </a:r>
            <a:endParaRPr sz="1300" b="0" i="0" u="none" strike="noStrike" cap="none"/>
          </a:p>
        </p:txBody>
      </p:sp>
      <p:sp>
        <p:nvSpPr>
          <p:cNvPr id="194" name="Google Shape;194;p21"/>
          <p:cNvSpPr/>
          <p:nvPr/>
        </p:nvSpPr>
        <p:spPr>
          <a:xfrm>
            <a:off x="5596414" y="1841777"/>
            <a:ext cx="3437453" cy="3418403"/>
          </a:xfrm>
          <a:prstGeom prst="roundRect">
            <a:avLst>
              <a:gd name="adj" fmla="val 2234"/>
            </a:avLst>
          </a:prstGeom>
          <a:solidFill>
            <a:srgbClr val="101620"/>
          </a:solidFill>
          <a:ln w="15225"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1" descr="preencoded.png"/>
          <p:cNvPicPr preferRelativeResize="0"/>
          <p:nvPr/>
        </p:nvPicPr>
        <p:blipFill rotWithShape="1">
          <a:blip r:embed="rId5">
            <a:alphaModFix/>
          </a:blip>
          <a:srcRect/>
          <a:stretch/>
        </p:blipFill>
        <p:spPr>
          <a:xfrm>
            <a:off x="5780008" y="2025372"/>
            <a:ext cx="505063" cy="505063"/>
          </a:xfrm>
          <a:prstGeom prst="rect">
            <a:avLst/>
          </a:prstGeom>
          <a:noFill/>
          <a:ln>
            <a:noFill/>
          </a:ln>
        </p:spPr>
      </p:pic>
      <p:pic>
        <p:nvPicPr>
          <p:cNvPr id="196" name="Google Shape;196;p21" descr="preencoded.png"/>
          <p:cNvPicPr preferRelativeResize="0"/>
          <p:nvPr/>
        </p:nvPicPr>
        <p:blipFill rotWithShape="1">
          <a:blip r:embed="rId6">
            <a:alphaModFix/>
          </a:blip>
          <a:srcRect/>
          <a:stretch/>
        </p:blipFill>
        <p:spPr>
          <a:xfrm>
            <a:off x="5918835" y="2164199"/>
            <a:ext cx="227290" cy="227290"/>
          </a:xfrm>
          <a:prstGeom prst="rect">
            <a:avLst/>
          </a:prstGeom>
          <a:noFill/>
          <a:ln>
            <a:noFill/>
          </a:ln>
        </p:spPr>
      </p:pic>
      <p:sp>
        <p:nvSpPr>
          <p:cNvPr id="197" name="Google Shape;197;p21"/>
          <p:cNvSpPr/>
          <p:nvPr/>
        </p:nvSpPr>
        <p:spPr>
          <a:xfrm>
            <a:off x="5787748" y="2524932"/>
            <a:ext cx="2547223" cy="27360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1" i="0" u="none" strike="noStrike" cap="none" dirty="0">
                <a:solidFill>
                  <a:srgbClr val="EBEDF0"/>
                </a:solidFill>
                <a:latin typeface="Geist"/>
                <a:ea typeface="Geist"/>
                <a:cs typeface="Geist"/>
                <a:sym typeface="Geist"/>
              </a:rPr>
              <a:t>Smart Discount Strategy</a:t>
            </a:r>
            <a:endParaRPr sz="1650" b="0" i="0" u="none" strike="noStrike" cap="none" dirty="0"/>
          </a:p>
        </p:txBody>
      </p:sp>
      <p:sp>
        <p:nvSpPr>
          <p:cNvPr id="198" name="Google Shape;198;p21"/>
          <p:cNvSpPr/>
          <p:nvPr/>
        </p:nvSpPr>
        <p:spPr>
          <a:xfrm>
            <a:off x="5780008" y="3140751"/>
            <a:ext cx="3070265" cy="1750695"/>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0" i="0" u="none" strike="noStrike" cap="none" dirty="0">
                <a:solidFill>
                  <a:srgbClr val="EBEDF0"/>
                </a:solidFill>
                <a:latin typeface="Geist"/>
                <a:ea typeface="Geist"/>
                <a:cs typeface="Geist"/>
                <a:sym typeface="Geist"/>
              </a:rPr>
              <a:t>The Scatter Plot shows that the leading employees (4, 3, 1) manage to generate high profits while maintaining a low average discount. In contrast, employee #7 gives very high discounts but generates significantly lower profit, which directly harms the company's profitability.</a:t>
            </a:r>
            <a:endParaRPr sz="1300" b="0" i="0" u="none" strike="noStrike" cap="none" dirty="0"/>
          </a:p>
        </p:txBody>
      </p:sp>
      <p:sp>
        <p:nvSpPr>
          <p:cNvPr id="199" name="Google Shape;199;p21"/>
          <p:cNvSpPr/>
          <p:nvPr/>
        </p:nvSpPr>
        <p:spPr>
          <a:xfrm>
            <a:off x="9202222" y="1841778"/>
            <a:ext cx="3437573" cy="3418402"/>
          </a:xfrm>
          <a:prstGeom prst="roundRect">
            <a:avLst>
              <a:gd name="adj" fmla="val 2234"/>
            </a:avLst>
          </a:prstGeom>
          <a:solidFill>
            <a:srgbClr val="101620"/>
          </a:solidFill>
          <a:ln w="15225" cap="flat" cmpd="sng">
            <a:solidFill>
              <a:srgbClr val="002A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1" descr="preencoded.png"/>
          <p:cNvPicPr preferRelativeResize="0"/>
          <p:nvPr/>
        </p:nvPicPr>
        <p:blipFill rotWithShape="1">
          <a:blip r:embed="rId7">
            <a:alphaModFix/>
          </a:blip>
          <a:srcRect/>
          <a:stretch/>
        </p:blipFill>
        <p:spPr>
          <a:xfrm>
            <a:off x="9385816" y="2025372"/>
            <a:ext cx="505063" cy="505063"/>
          </a:xfrm>
          <a:prstGeom prst="rect">
            <a:avLst/>
          </a:prstGeom>
          <a:noFill/>
          <a:ln>
            <a:noFill/>
          </a:ln>
        </p:spPr>
      </p:pic>
      <p:pic>
        <p:nvPicPr>
          <p:cNvPr id="201" name="Google Shape;201;p21" descr="preencoded.png"/>
          <p:cNvPicPr preferRelativeResize="0"/>
          <p:nvPr/>
        </p:nvPicPr>
        <p:blipFill rotWithShape="1">
          <a:blip r:embed="rId8">
            <a:alphaModFix/>
          </a:blip>
          <a:srcRect/>
          <a:stretch/>
        </p:blipFill>
        <p:spPr>
          <a:xfrm>
            <a:off x="9524643" y="2164199"/>
            <a:ext cx="227290" cy="227290"/>
          </a:xfrm>
          <a:prstGeom prst="rect">
            <a:avLst/>
          </a:prstGeom>
          <a:noFill/>
          <a:ln>
            <a:noFill/>
          </a:ln>
        </p:spPr>
      </p:pic>
      <p:sp>
        <p:nvSpPr>
          <p:cNvPr id="202" name="Google Shape;202;p21"/>
          <p:cNvSpPr/>
          <p:nvPr/>
        </p:nvSpPr>
        <p:spPr>
          <a:xfrm>
            <a:off x="9385816" y="2698790"/>
            <a:ext cx="2104549" cy="273606"/>
          </a:xfrm>
          <a:prstGeom prst="rect">
            <a:avLst/>
          </a:prstGeom>
          <a:noFill/>
          <a:ln>
            <a:noFill/>
          </a:ln>
        </p:spPr>
        <p:txBody>
          <a:bodyPr spcFirstLastPara="1" wrap="square" lIns="0" tIns="0" rIns="0" bIns="0" anchor="t" anchorCtr="0">
            <a:noAutofit/>
          </a:bodyPr>
          <a:lstStyle/>
          <a:p>
            <a:pPr marL="0" marR="0" lvl="0" indent="0" algn="l" rtl="0">
              <a:lnSpc>
                <a:spcPct val="130303"/>
              </a:lnSpc>
              <a:spcBef>
                <a:spcPts val="0"/>
              </a:spcBef>
              <a:spcAft>
                <a:spcPts val="0"/>
              </a:spcAft>
              <a:buClr>
                <a:srgbClr val="EBEDF0"/>
              </a:buClr>
              <a:buSzPts val="1650"/>
              <a:buFont typeface="Geist"/>
              <a:buNone/>
            </a:pPr>
            <a:r>
              <a:rPr lang="en-US" sz="1650" b="1" i="0" u="none" strike="noStrike" cap="none">
                <a:solidFill>
                  <a:srgbClr val="EBEDF0"/>
                </a:solidFill>
                <a:latin typeface="Geist"/>
                <a:ea typeface="Geist"/>
                <a:cs typeface="Geist"/>
                <a:sym typeface="Geist"/>
              </a:rPr>
              <a:t>Professional Gaps</a:t>
            </a:r>
            <a:endParaRPr sz="1650" b="0" i="0" u="none" strike="noStrike" cap="none"/>
          </a:p>
        </p:txBody>
      </p:sp>
      <p:sp>
        <p:nvSpPr>
          <p:cNvPr id="203" name="Google Shape;203;p21"/>
          <p:cNvSpPr/>
          <p:nvPr/>
        </p:nvSpPr>
        <p:spPr>
          <a:xfrm>
            <a:off x="9385816" y="3073360"/>
            <a:ext cx="3070384" cy="1094184"/>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0" i="0" u="none" strike="noStrike" cap="none">
                <a:solidFill>
                  <a:srgbClr val="EBEDF0"/>
                </a:solidFill>
                <a:latin typeface="Geist"/>
                <a:ea typeface="Geist"/>
                <a:cs typeface="Geist"/>
                <a:sym typeface="Geist"/>
              </a:rPr>
              <a:t>Employee 4 is particularly strong in Beverages and Dairy Products. There are areas for improvement, for example, employee 9 is almost not mentioned in the Produce category.</a:t>
            </a:r>
            <a:endParaRPr sz="1300" b="0" i="0" u="none" strike="noStrike" cap="none"/>
          </a:p>
        </p:txBody>
      </p:sp>
      <p:sp>
        <p:nvSpPr>
          <p:cNvPr id="204" name="Google Shape;204;p21"/>
          <p:cNvSpPr/>
          <p:nvPr/>
        </p:nvSpPr>
        <p:spPr>
          <a:xfrm>
            <a:off x="1990606" y="5260181"/>
            <a:ext cx="5084326" cy="328255"/>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F2F5FA"/>
              </a:buClr>
              <a:buSzPts val="1950"/>
              <a:buFont typeface="Geist"/>
              <a:buNone/>
            </a:pPr>
            <a:r>
              <a:rPr lang="en-US" sz="1950" b="1" i="0" u="none" strike="noStrike" cap="none">
                <a:solidFill>
                  <a:srgbClr val="F2F5FA"/>
                </a:solidFill>
                <a:latin typeface="Geist"/>
                <a:ea typeface="Geist"/>
                <a:cs typeface="Geist"/>
                <a:sym typeface="Geist"/>
              </a:rPr>
              <a:t>Courses of Action and Recommendations</a:t>
            </a:r>
            <a:endParaRPr sz="1950" b="0" i="0" u="none" strike="noStrike" cap="none"/>
          </a:p>
        </p:txBody>
      </p:sp>
      <p:sp>
        <p:nvSpPr>
          <p:cNvPr id="205" name="Google Shape;205;p21"/>
          <p:cNvSpPr/>
          <p:nvPr/>
        </p:nvSpPr>
        <p:spPr>
          <a:xfrm>
            <a:off x="1990606" y="5840968"/>
            <a:ext cx="10649188" cy="437674"/>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1" i="0" u="none" strike="noStrike" cap="none" dirty="0">
                <a:solidFill>
                  <a:srgbClr val="EBEDF0"/>
                </a:solidFill>
                <a:latin typeface="Geist"/>
                <a:ea typeface="Geist"/>
                <a:cs typeface="Geist"/>
                <a:sym typeface="Geist"/>
              </a:rPr>
              <a:t>Profit-based Bonuses:</a:t>
            </a:r>
            <a:r>
              <a:rPr lang="en-US" sz="1300" b="0" i="0" u="none" strike="noStrike" cap="none" dirty="0">
                <a:solidFill>
                  <a:srgbClr val="EBEDF0"/>
                </a:solidFill>
                <a:latin typeface="Geist"/>
                <a:ea typeface="Geist"/>
                <a:cs typeface="Geist"/>
                <a:sym typeface="Geist"/>
              </a:rPr>
              <a:t> Margaret Peacock and Janet </a:t>
            </a:r>
            <a:r>
              <a:rPr lang="en-US" sz="1300" b="0" i="0" u="none" strike="noStrike" cap="none" dirty="0" err="1">
                <a:solidFill>
                  <a:srgbClr val="EBEDF0"/>
                </a:solidFill>
                <a:latin typeface="Geist"/>
                <a:ea typeface="Geist"/>
                <a:cs typeface="Geist"/>
                <a:sym typeface="Geist"/>
              </a:rPr>
              <a:t>Leverling</a:t>
            </a:r>
            <a:r>
              <a:rPr lang="en-US" sz="1300" b="0" i="0" u="none" strike="noStrike" cap="none" dirty="0">
                <a:solidFill>
                  <a:srgbClr val="EBEDF0"/>
                </a:solidFill>
                <a:latin typeface="Geist"/>
                <a:ea typeface="Geist"/>
                <a:cs typeface="Geist"/>
                <a:sym typeface="Geist"/>
              </a:rPr>
              <a:t> are the main growth engines - they should be given profit-based bonuses (and not just volume) to retain them and their performance that contributes to the company’s profit.</a:t>
            </a:r>
            <a:endParaRPr sz="1300" b="0" i="0" u="none" strike="noStrike" cap="none" dirty="0"/>
          </a:p>
        </p:txBody>
      </p:sp>
      <p:sp>
        <p:nvSpPr>
          <p:cNvPr id="206" name="Google Shape;206;p21"/>
          <p:cNvSpPr/>
          <p:nvPr/>
        </p:nvSpPr>
        <p:spPr>
          <a:xfrm>
            <a:off x="1990606" y="6337459"/>
            <a:ext cx="10649188" cy="437674"/>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1" i="0" u="none" strike="noStrike" cap="none">
                <a:solidFill>
                  <a:srgbClr val="EBEDF0"/>
                </a:solidFill>
                <a:latin typeface="Geist"/>
                <a:ea typeface="Geist"/>
                <a:cs typeface="Geist"/>
                <a:sym typeface="Geist"/>
              </a:rPr>
              <a:t>Onboarding and Training:</a:t>
            </a:r>
            <a:r>
              <a:rPr lang="en-US" sz="1300" b="0" i="0" u="none" strike="noStrike" cap="none">
                <a:solidFill>
                  <a:srgbClr val="EBEDF0"/>
                </a:solidFill>
                <a:latin typeface="Geist"/>
                <a:ea typeface="Geist"/>
                <a:cs typeface="Geist"/>
                <a:sym typeface="Geist"/>
              </a:rPr>
              <a:t> It is recommended that employee 4 (high profit, low discount) provide training to employees like employee 7, to teach them how to close deals without reducing profit margins with high discounts.</a:t>
            </a:r>
            <a:endParaRPr sz="1300" b="0" i="0" u="none" strike="noStrike" cap="none"/>
          </a:p>
        </p:txBody>
      </p:sp>
      <p:sp>
        <p:nvSpPr>
          <p:cNvPr id="207" name="Google Shape;207;p21"/>
          <p:cNvSpPr/>
          <p:nvPr/>
        </p:nvSpPr>
        <p:spPr>
          <a:xfrm>
            <a:off x="1990606" y="6833949"/>
            <a:ext cx="10649188" cy="437674"/>
          </a:xfrm>
          <a:prstGeom prst="rect">
            <a:avLst/>
          </a:prstGeom>
          <a:noFill/>
          <a:ln>
            <a:noFill/>
          </a:ln>
        </p:spPr>
        <p:txBody>
          <a:bodyPr spcFirstLastPara="1" wrap="square" lIns="0" tIns="0" rIns="0" bIns="0" anchor="t" anchorCtr="0">
            <a:noAutofit/>
          </a:bodyPr>
          <a:lstStyle/>
          <a:p>
            <a:pPr marL="0" marR="0" lvl="0" indent="0" algn="l" rtl="0">
              <a:lnSpc>
                <a:spcPct val="130769"/>
              </a:lnSpc>
              <a:spcBef>
                <a:spcPts val="0"/>
              </a:spcBef>
              <a:spcAft>
                <a:spcPts val="0"/>
              </a:spcAft>
              <a:buClr>
                <a:srgbClr val="EBEDF0"/>
              </a:buClr>
              <a:buSzPts val="1300"/>
              <a:buFont typeface="Geist"/>
              <a:buNone/>
            </a:pPr>
            <a:r>
              <a:rPr lang="en-US" sz="1300" b="1" i="0" u="none" strike="noStrike" cap="none">
                <a:solidFill>
                  <a:srgbClr val="EBEDF0"/>
                </a:solidFill>
                <a:latin typeface="Geist"/>
                <a:ea typeface="Geist"/>
                <a:cs typeface="Geist"/>
                <a:sym typeface="Geist"/>
              </a:rPr>
              <a:t>Employee Training in Weak Categories:</a:t>
            </a:r>
            <a:r>
              <a:rPr lang="en-US" sz="1300" b="0" i="0" u="none" strike="noStrike" cap="none">
                <a:solidFill>
                  <a:srgbClr val="EBEDF0"/>
                </a:solidFill>
                <a:latin typeface="Geist"/>
                <a:ea typeface="Geist"/>
                <a:cs typeface="Geist"/>
                <a:sym typeface="Geist"/>
              </a:rPr>
              <a:t> Employee 4 can train employee 9 in selling beverages and dairy products. The Heatmap serves as a quick tool to identify category gaps - green colors show strength and red indicate an opportunity for improvement.</a:t>
            </a:r>
            <a:endParaRPr sz="13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1496</Words>
  <Application>Microsoft Office PowerPoint</Application>
  <PresentationFormat>Custom</PresentationFormat>
  <Paragraphs>104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Geist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ilya gibalo</cp:lastModifiedBy>
  <cp:revision>1</cp:revision>
  <dcterms:modified xsi:type="dcterms:W3CDTF">2026-01-15T07:52:46Z</dcterms:modified>
</cp:coreProperties>
</file>